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97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92" r:id="rId33"/>
    <p:sldId id="293" r:id="rId34"/>
    <p:sldId id="294" r:id="rId35"/>
    <p:sldId id="285" r:id="rId36"/>
    <p:sldId id="286" r:id="rId37"/>
    <p:sldId id="288" r:id="rId38"/>
    <p:sldId id="287" r:id="rId39"/>
    <p:sldId id="289" r:id="rId40"/>
    <p:sldId id="290" r:id="rId41"/>
    <p:sldId id="295" r:id="rId4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0B7177-4EBA-445C-B778-D8E8EE72EC8E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E765D2-A801-4C43-A351-8BDD9F3B9DA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765D2-A801-4C43-A351-8BDD9F3B9DAF}" type="slidenum">
              <a:rPr lang="ar-IQ" smtClean="0"/>
              <a:pPr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918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765D2-A801-4C43-A351-8BDD9F3B9DAF}" type="slidenum">
              <a:rPr lang="ar-IQ" smtClean="0"/>
              <a:pPr/>
              <a:t>31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DF04-BF8D-4125-B961-6D671FA03AB7}" type="datetimeFigureOut">
              <a:rPr lang="ar-IQ" smtClean="0"/>
              <a:pPr/>
              <a:t>15/04/1445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394A2-FEB0-4782-B7F2-390C7228328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6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Antihypertensives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80920" cy="4032448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chemeClr val="tx1"/>
                </a:solidFill>
              </a:rPr>
              <a:t>Hypertension occurs </a:t>
            </a:r>
            <a:r>
              <a:rPr lang="en-US" sz="3600" b="1" dirty="0">
                <a:solidFill>
                  <a:schemeClr val="tx1"/>
                </a:solidFill>
              </a:rPr>
              <a:t>when resting systolic blood pressure exceeds </a:t>
            </a:r>
            <a:r>
              <a:rPr lang="en-US" sz="3600" b="1" dirty="0" smtClean="0">
                <a:solidFill>
                  <a:schemeClr val="tx1"/>
                </a:solidFill>
              </a:rPr>
              <a:t>130 or diastolic </a:t>
            </a:r>
            <a:r>
              <a:rPr lang="en-US" sz="3600" b="1" dirty="0">
                <a:solidFill>
                  <a:schemeClr val="tx1"/>
                </a:solidFill>
              </a:rPr>
              <a:t>blood pressure exceeds 80 mm </a:t>
            </a:r>
            <a:r>
              <a:rPr lang="en-US" sz="3600" b="1" dirty="0" smtClean="0">
                <a:solidFill>
                  <a:schemeClr val="tx1"/>
                </a:solidFill>
              </a:rPr>
              <a:t>Hg.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Even stage 1 hypertension (&lt;140/90</a:t>
            </a:r>
            <a:r>
              <a:rPr lang="en-US" sz="3600" b="1" dirty="0">
                <a:solidFill>
                  <a:schemeClr val="tx1"/>
                </a:solidFill>
              </a:rPr>
              <a:t>) has been reported to increase the risk of end-organ damage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β-</a:t>
            </a:r>
            <a:r>
              <a:rPr lang="en-US" b="1" dirty="0" err="1" smtClean="0">
                <a:solidFill>
                  <a:srgbClr val="FF0000"/>
                </a:solidFill>
              </a:rPr>
              <a:t>Adrenoceptor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Blocking </a:t>
            </a:r>
            <a:r>
              <a:rPr lang="en-US" b="1" dirty="0">
                <a:solidFill>
                  <a:srgbClr val="FF0000"/>
                </a:solidFill>
              </a:rPr>
              <a:t>Agents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The β-blockers reduce </a:t>
            </a:r>
            <a:r>
              <a:rPr lang="en-US" b="1" dirty="0" smtClean="0"/>
              <a:t>BP primarily </a:t>
            </a:r>
            <a:r>
              <a:rPr lang="en-US" b="1" dirty="0"/>
              <a:t>by decreasing cardiac </a:t>
            </a:r>
            <a:r>
              <a:rPr lang="en-US" b="1" dirty="0" smtClean="0"/>
              <a:t>output </a:t>
            </a:r>
          </a:p>
          <a:p>
            <a:pPr algn="l" rtl="0"/>
            <a:r>
              <a:rPr lang="en-US" b="1" dirty="0" smtClean="0"/>
              <a:t>Decrease sympathetic </a:t>
            </a:r>
            <a:r>
              <a:rPr lang="en-US" b="1" dirty="0"/>
              <a:t>outflow from the central nervous </a:t>
            </a:r>
            <a:r>
              <a:rPr lang="en-US" b="1" dirty="0" smtClean="0"/>
              <a:t>system </a:t>
            </a:r>
          </a:p>
          <a:p>
            <a:pPr algn="l" rtl="0"/>
            <a:r>
              <a:rPr lang="en-US" b="1" dirty="0" smtClean="0"/>
              <a:t>Inhibit </a:t>
            </a:r>
            <a:r>
              <a:rPr lang="en-US" b="1" dirty="0"/>
              <a:t>the release of </a:t>
            </a:r>
            <a:r>
              <a:rPr lang="en-US" b="1" dirty="0" err="1"/>
              <a:t>renin</a:t>
            </a:r>
            <a:r>
              <a:rPr lang="en-US" b="1" dirty="0"/>
              <a:t> from the kidneys, </a:t>
            </a:r>
            <a:r>
              <a:rPr lang="en-US" b="1" dirty="0" smtClean="0"/>
              <a:t>thus decreasing </a:t>
            </a:r>
            <a:r>
              <a:rPr lang="en-US" b="1" dirty="0"/>
              <a:t>the formation of </a:t>
            </a:r>
            <a:r>
              <a:rPr lang="en-US" b="1" dirty="0" err="1"/>
              <a:t>angiotensin</a:t>
            </a:r>
            <a:r>
              <a:rPr lang="en-US" b="1" dirty="0"/>
              <a:t> II and the secretion of </a:t>
            </a:r>
            <a:r>
              <a:rPr lang="en-US" b="1" dirty="0" err="1" smtClean="0"/>
              <a:t>aldosterone</a:t>
            </a:r>
            <a:endParaRPr lang="en-US" b="1" dirty="0" smtClean="0"/>
          </a:p>
          <a:p>
            <a:pPr algn="l" rtl="0"/>
            <a:r>
              <a:rPr lang="en-US" b="1" dirty="0" smtClean="0"/>
              <a:t>Selective </a:t>
            </a:r>
            <a:r>
              <a:rPr lang="en-US" b="1" dirty="0"/>
              <a:t>β1 blockers, such as </a:t>
            </a:r>
            <a:r>
              <a:rPr lang="en-US" b="1" i="1" dirty="0" smtClean="0"/>
              <a:t>metoprolol </a:t>
            </a:r>
            <a:r>
              <a:rPr lang="en-US" b="1" dirty="0" smtClean="0"/>
              <a:t>and </a:t>
            </a:r>
            <a:r>
              <a:rPr lang="en-US" b="1" i="1" dirty="0"/>
              <a:t>atenolol </a:t>
            </a:r>
            <a:r>
              <a:rPr lang="en-US" b="1" i="1" dirty="0" smtClean="0"/>
              <a:t> </a:t>
            </a:r>
            <a:r>
              <a:rPr lang="en-US" b="1" i="1" dirty="0"/>
              <a:t>are among the most commonly prescribed </a:t>
            </a:r>
            <a:r>
              <a:rPr lang="en-US" b="1" dirty="0" smtClean="0"/>
              <a:t>β</a:t>
            </a:r>
            <a:r>
              <a:rPr lang="en-US" b="1" i="1" dirty="0" smtClean="0"/>
              <a:t>-blockers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Autofit/>
          </a:bodyPr>
          <a:lstStyle/>
          <a:p>
            <a:pPr algn="l" rtl="0"/>
            <a:r>
              <a:rPr lang="en-US" sz="3600" b="1" i="1" dirty="0" err="1" smtClean="0">
                <a:solidFill>
                  <a:srgbClr val="FF0000"/>
                </a:solidFill>
              </a:rPr>
              <a:t>Nebivolol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smtClean="0"/>
              <a:t>is </a:t>
            </a:r>
            <a:r>
              <a:rPr lang="en-US" sz="3600" b="1" dirty="0"/>
              <a:t>a selective blocker of β1 receptors, </a:t>
            </a:r>
            <a:r>
              <a:rPr lang="en-US" sz="3600" b="1" dirty="0" smtClean="0"/>
              <a:t>but </a:t>
            </a:r>
            <a:r>
              <a:rPr lang="en-US" sz="3600" b="1" dirty="0"/>
              <a:t>also increases the production of nitric oxide, leading </a:t>
            </a:r>
            <a:r>
              <a:rPr lang="en-US" sz="3600" b="1" dirty="0" smtClean="0"/>
              <a:t>to vasodilation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The primary therapeutic benefits of β-blockers are seen in hypertensive patients with concomitant heart </a:t>
            </a:r>
            <a:r>
              <a:rPr lang="en-US" b="1" dirty="0" smtClean="0"/>
              <a:t>disease, such </a:t>
            </a:r>
            <a:r>
              <a:rPr lang="en-US" b="1" dirty="0"/>
              <a:t>as </a:t>
            </a:r>
            <a:r>
              <a:rPr lang="en-US" b="1" dirty="0">
                <a:solidFill>
                  <a:srgbClr val="FF0000"/>
                </a:solidFill>
              </a:rPr>
              <a:t>supraventricular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tachyarrhythmia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atrial </a:t>
            </a:r>
            <a:r>
              <a:rPr lang="en-US" b="1" dirty="0" smtClean="0">
                <a:solidFill>
                  <a:srgbClr val="FF0000"/>
                </a:solidFill>
              </a:rPr>
              <a:t>fibrillation</a:t>
            </a:r>
            <a:r>
              <a:rPr lang="en-US" b="1" dirty="0" smtClean="0"/>
              <a:t>, </a:t>
            </a:r>
            <a:r>
              <a:rPr lang="en-US" b="1" dirty="0">
                <a:solidFill>
                  <a:srgbClr val="FF0000"/>
                </a:solidFill>
              </a:rPr>
              <a:t>previous myocardial infarction</a:t>
            </a:r>
            <a:r>
              <a:rPr lang="en-US" b="1" dirty="0"/>
              <a:t>, </a:t>
            </a:r>
            <a:r>
              <a:rPr lang="en-US" b="1" dirty="0" smtClean="0"/>
              <a:t>stable ischemic </a:t>
            </a:r>
            <a:r>
              <a:rPr lang="en-US" b="1" dirty="0"/>
              <a:t>heart disease, and </a:t>
            </a:r>
            <a:r>
              <a:rPr lang="en-US" b="1" dirty="0">
                <a:solidFill>
                  <a:srgbClr val="FF0000"/>
                </a:solidFill>
              </a:rPr>
              <a:t>chronic heart failure</a:t>
            </a:r>
            <a:r>
              <a:rPr lang="en-US" b="1" dirty="0"/>
              <a:t>. </a:t>
            </a:r>
            <a:endParaRPr lang="en-US" b="1" dirty="0" smtClean="0"/>
          </a:p>
          <a:p>
            <a:pPr algn="l" rtl="0"/>
            <a:r>
              <a:rPr lang="en-US" b="1" dirty="0" smtClean="0"/>
              <a:t>Conditions </a:t>
            </a:r>
            <a:r>
              <a:rPr lang="en-US" b="1" dirty="0"/>
              <a:t>that discourage the use of β-blockers include </a:t>
            </a:r>
            <a:r>
              <a:rPr lang="en-US" b="1" dirty="0" smtClean="0">
                <a:solidFill>
                  <a:srgbClr val="FF0000"/>
                </a:solidFill>
              </a:rPr>
              <a:t>asthma</a:t>
            </a:r>
            <a:r>
              <a:rPr lang="en-US" b="1" dirty="0"/>
              <a:t>, second- and third-degree </a:t>
            </a:r>
            <a:r>
              <a:rPr lang="en-US" b="1" dirty="0">
                <a:solidFill>
                  <a:srgbClr val="FF0000"/>
                </a:solidFill>
              </a:rPr>
              <a:t>heart block</a:t>
            </a:r>
            <a:r>
              <a:rPr lang="en-US" b="1" dirty="0"/>
              <a:t>, and severe </a:t>
            </a:r>
            <a:r>
              <a:rPr lang="en-US" b="1" dirty="0">
                <a:solidFill>
                  <a:srgbClr val="FF0000"/>
                </a:solidFill>
              </a:rPr>
              <a:t>peripheral vascular disease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ACE Inhibitors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556476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/>
              <a:t>ACE inhibitors such as </a:t>
            </a:r>
            <a:r>
              <a:rPr lang="en-US" sz="3600" b="1" i="1" dirty="0" err="1"/>
              <a:t>captopril</a:t>
            </a:r>
            <a:r>
              <a:rPr lang="en-US" sz="3600" b="1" i="1" dirty="0"/>
              <a:t> </a:t>
            </a:r>
            <a:r>
              <a:rPr lang="en-US" sz="3600" b="1" i="1" dirty="0" smtClean="0"/>
              <a:t>, </a:t>
            </a:r>
            <a:r>
              <a:rPr lang="en-US" sz="3600" b="1" i="1" dirty="0" err="1"/>
              <a:t>enalapril</a:t>
            </a:r>
            <a:r>
              <a:rPr lang="en-US" sz="3600" b="1" i="1" dirty="0"/>
              <a:t> </a:t>
            </a:r>
            <a:r>
              <a:rPr lang="en-US" sz="3600" b="1" i="1" dirty="0" smtClean="0"/>
              <a:t>, </a:t>
            </a:r>
            <a:r>
              <a:rPr lang="en-US" sz="3600" b="1" i="1" dirty="0"/>
              <a:t>and </a:t>
            </a:r>
            <a:r>
              <a:rPr lang="en-US" sz="3600" b="1" i="1" dirty="0" err="1"/>
              <a:t>lisinopril</a:t>
            </a:r>
            <a:r>
              <a:rPr lang="en-US" sz="3600" b="1" i="1" dirty="0"/>
              <a:t> </a:t>
            </a:r>
            <a:r>
              <a:rPr lang="en-US" sz="3600" b="1" i="1" dirty="0" smtClean="0"/>
              <a:t> </a:t>
            </a:r>
            <a:endParaRPr lang="en-US" sz="3600" b="1" i="1" dirty="0"/>
          </a:p>
          <a:p>
            <a:pPr algn="l" rtl="0"/>
            <a:r>
              <a:rPr lang="en-US" sz="3600" b="1" dirty="0"/>
              <a:t>R</a:t>
            </a:r>
            <a:r>
              <a:rPr lang="en-US" sz="3600" b="1" dirty="0" smtClean="0"/>
              <a:t>ecommended </a:t>
            </a:r>
            <a:r>
              <a:rPr lang="en-US" sz="3600" b="1" dirty="0"/>
              <a:t>as first-line treatment of hypertension in patients with a variety of compelling </a:t>
            </a:r>
            <a:r>
              <a:rPr lang="en-US" sz="3600" b="1" dirty="0" smtClean="0"/>
              <a:t>indications: </a:t>
            </a:r>
            <a:endParaRPr lang="en-US" sz="3600" b="1" dirty="0"/>
          </a:p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</a:rPr>
              <a:t>oronary disease</a:t>
            </a:r>
            <a:r>
              <a:rPr lang="en-US" sz="3600" b="1" dirty="0" smtClean="0"/>
              <a:t> </a:t>
            </a:r>
            <a:r>
              <a:rPr lang="en-US" sz="3600" b="1" dirty="0"/>
              <a:t>or history of </a:t>
            </a:r>
            <a:r>
              <a:rPr lang="en-US" sz="3600" b="1" dirty="0">
                <a:solidFill>
                  <a:srgbClr val="FF0000"/>
                </a:solidFill>
              </a:rPr>
              <a:t>diabetes</a:t>
            </a:r>
            <a:r>
              <a:rPr lang="en-US" sz="3600" b="1" dirty="0"/>
              <a:t>, stroke, </a:t>
            </a:r>
            <a:r>
              <a:rPr lang="en-US" sz="3600" b="1" dirty="0">
                <a:solidFill>
                  <a:srgbClr val="FF0000"/>
                </a:solidFill>
              </a:rPr>
              <a:t>heart failure</a:t>
            </a:r>
            <a:r>
              <a:rPr lang="en-US" sz="3600" b="1" dirty="0"/>
              <a:t>, myocardial infarction, or </a:t>
            </a:r>
            <a:r>
              <a:rPr lang="en-US" sz="3600" b="1" dirty="0">
                <a:solidFill>
                  <a:srgbClr val="FF0000"/>
                </a:solidFill>
              </a:rPr>
              <a:t>chronic </a:t>
            </a:r>
            <a:r>
              <a:rPr lang="en-US" sz="3600" b="1" dirty="0" smtClean="0">
                <a:solidFill>
                  <a:srgbClr val="FF0000"/>
                </a:solidFill>
              </a:rPr>
              <a:t>kidney disease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Mechanism of Action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/>
              <a:t>ACE </a:t>
            </a:r>
            <a:r>
              <a:rPr lang="en-US" sz="3600" b="1" dirty="0" smtClean="0"/>
              <a:t>inhibitors block </a:t>
            </a:r>
            <a:r>
              <a:rPr lang="en-US" sz="3600" b="1" dirty="0"/>
              <a:t>the enzyme ACE, which cleaves </a:t>
            </a:r>
            <a:r>
              <a:rPr lang="en-US" sz="3600" b="1" dirty="0" err="1"/>
              <a:t>angiotensin</a:t>
            </a:r>
            <a:r>
              <a:rPr lang="en-US" sz="3600" b="1" dirty="0"/>
              <a:t> I to </a:t>
            </a:r>
            <a:r>
              <a:rPr lang="en-US" sz="3600" b="1" dirty="0" smtClean="0"/>
              <a:t>form the potent vasoconstrictor </a:t>
            </a:r>
            <a:r>
              <a:rPr lang="en-US" sz="3600" b="1" dirty="0" err="1"/>
              <a:t>angiotensin</a:t>
            </a:r>
            <a:r>
              <a:rPr lang="en-US" sz="3600" b="1" dirty="0"/>
              <a:t> </a:t>
            </a:r>
            <a:r>
              <a:rPr lang="en-US" sz="3600" b="1" dirty="0" smtClean="0"/>
              <a:t>II</a:t>
            </a:r>
          </a:p>
          <a:p>
            <a:pPr algn="l" rtl="0"/>
            <a:r>
              <a:rPr lang="en-US" sz="3600" b="1" dirty="0"/>
              <a:t>ACE is also responsible for the breakdown of </a:t>
            </a:r>
            <a:r>
              <a:rPr lang="en-US" sz="3600" b="1" dirty="0" err="1"/>
              <a:t>bradykinin</a:t>
            </a:r>
            <a:r>
              <a:rPr lang="en-US" sz="3600" b="1" dirty="0"/>
              <a:t>, </a:t>
            </a:r>
            <a:r>
              <a:rPr lang="en-US" sz="3600" b="1" dirty="0" smtClean="0"/>
              <a:t>a peptide </a:t>
            </a:r>
            <a:r>
              <a:rPr lang="en-US" sz="3600" b="1" dirty="0"/>
              <a:t>that increases the production of nitric oxide and </a:t>
            </a:r>
            <a:r>
              <a:rPr lang="en-US" sz="3600" b="1" dirty="0" err="1"/>
              <a:t>prostacyclin</a:t>
            </a:r>
            <a:r>
              <a:rPr lang="en-US" sz="3600" b="1" dirty="0"/>
              <a:t> by the blood vessels. </a:t>
            </a:r>
            <a:r>
              <a:rPr lang="en-US" sz="3600" b="1" dirty="0">
                <a:solidFill>
                  <a:srgbClr val="FF0000"/>
                </a:solidFill>
              </a:rPr>
              <a:t>Both nitric oxide </a:t>
            </a:r>
            <a:r>
              <a:rPr lang="en-US" sz="3600" b="1" dirty="0" smtClean="0">
                <a:solidFill>
                  <a:srgbClr val="FF0000"/>
                </a:solidFill>
              </a:rPr>
              <a:t>and prostacyclin </a:t>
            </a:r>
            <a:r>
              <a:rPr lang="en-US" sz="3600" b="1" dirty="0">
                <a:solidFill>
                  <a:srgbClr val="FF0000"/>
                </a:solidFill>
              </a:rPr>
              <a:t>are potent </a:t>
            </a:r>
            <a:r>
              <a:rPr lang="en-US" sz="3600" b="1" dirty="0" smtClean="0">
                <a:solidFill>
                  <a:srgbClr val="FF0000"/>
                </a:solidFill>
              </a:rPr>
              <a:t>vasodilators. ACEI       Bradykinin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652120" y="6044147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6228184" y="5855680"/>
            <a:ext cx="144016" cy="4057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45719"/>
          </a:xfrm>
        </p:spPr>
        <p:txBody>
          <a:bodyPr>
            <a:noAutofit/>
          </a:bodyPr>
          <a:lstStyle/>
          <a:p>
            <a:pPr algn="l" rtl="0"/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/>
              <a:t>By reducing circulating </a:t>
            </a:r>
            <a:r>
              <a:rPr lang="en-US" sz="3600" b="1" dirty="0" err="1"/>
              <a:t>angiotensin</a:t>
            </a:r>
            <a:r>
              <a:rPr lang="en-US" sz="3600" b="1" dirty="0"/>
              <a:t> II levels, ACE inhibitors also decrease the secretion of </a:t>
            </a:r>
            <a:r>
              <a:rPr lang="en-US" sz="3600" b="1" dirty="0" err="1"/>
              <a:t>aldosterone</a:t>
            </a:r>
            <a:r>
              <a:rPr lang="en-US" sz="3600" b="1" dirty="0"/>
              <a:t>, resulting </a:t>
            </a:r>
            <a:r>
              <a:rPr lang="en-US" sz="3600" b="1" dirty="0" smtClean="0"/>
              <a:t>in </a:t>
            </a:r>
            <a:r>
              <a:rPr lang="en-US" sz="3600" b="1" dirty="0" smtClean="0">
                <a:solidFill>
                  <a:srgbClr val="FF0000"/>
                </a:solidFill>
              </a:rPr>
              <a:t>decreased </a:t>
            </a:r>
            <a:r>
              <a:rPr lang="en-US" sz="3600" b="1" dirty="0">
                <a:solidFill>
                  <a:srgbClr val="FF0000"/>
                </a:solidFill>
              </a:rPr>
              <a:t>sodium and water retention. 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 algn="l" rtl="0"/>
            <a:r>
              <a:rPr lang="en-US" sz="3600" b="1" dirty="0" smtClean="0"/>
              <a:t>ACE </a:t>
            </a:r>
            <a:r>
              <a:rPr lang="en-US" sz="3600" b="1" dirty="0"/>
              <a:t>inhibitors </a:t>
            </a:r>
            <a:r>
              <a:rPr lang="en-US" sz="3600" b="1" dirty="0">
                <a:solidFill>
                  <a:srgbClr val="FF0000"/>
                </a:solidFill>
              </a:rPr>
              <a:t>reduce both cardiac preload and </a:t>
            </a:r>
            <a:r>
              <a:rPr lang="en-US" sz="3600" b="1" dirty="0" smtClean="0">
                <a:solidFill>
                  <a:srgbClr val="FF0000"/>
                </a:solidFill>
              </a:rPr>
              <a:t>after-load</a:t>
            </a:r>
            <a:r>
              <a:rPr lang="en-US" sz="3600" b="1" dirty="0"/>
              <a:t>, thereby </a:t>
            </a:r>
            <a:r>
              <a:rPr lang="en-US" sz="3600" b="1" dirty="0" smtClean="0"/>
              <a:t>decreasing workload </a:t>
            </a:r>
            <a:r>
              <a:rPr lang="en-US" sz="3600" b="1" dirty="0"/>
              <a:t>on the </a:t>
            </a:r>
            <a:r>
              <a:rPr lang="en-US" sz="3600" b="1" dirty="0" smtClean="0"/>
              <a:t>heart </a:t>
            </a:r>
          </a:p>
          <a:p>
            <a:pPr algn="l" rtl="0"/>
            <a:r>
              <a:rPr lang="en-US" b="1" dirty="0">
                <a:latin typeface="LiberationSerif"/>
              </a:rPr>
              <a:t>ACE inhibitors lower blood pressure by reducing peripheral vascular resistance </a:t>
            </a:r>
            <a:r>
              <a:rPr lang="en-US" b="1" dirty="0">
                <a:solidFill>
                  <a:srgbClr val="FF0000"/>
                </a:solidFill>
                <a:latin typeface="LiberationSerif"/>
              </a:rPr>
              <a:t>without reflexively increasing cardiac output, heart rate, or contractility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08920"/>
          </a:xfrm>
        </p:spPr>
        <p:txBody>
          <a:bodyPr>
            <a:normAutofit/>
          </a:bodyPr>
          <a:lstStyle/>
          <a:p>
            <a:pPr algn="l" rtl="0"/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64096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Therapeutic uses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040560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/>
              <a:t>ACE inhibitors </a:t>
            </a:r>
            <a:r>
              <a:rPr lang="en-US" sz="3600" b="1" dirty="0" smtClean="0"/>
              <a:t>are first-line </a:t>
            </a:r>
            <a:r>
              <a:rPr lang="en-US" sz="3600" b="1" dirty="0"/>
              <a:t>drugs for treating </a:t>
            </a:r>
            <a:r>
              <a:rPr lang="en-US" sz="3600" b="1" dirty="0">
                <a:solidFill>
                  <a:srgbClr val="FF0000"/>
                </a:solidFill>
              </a:rPr>
              <a:t>heart failure</a:t>
            </a:r>
            <a:r>
              <a:rPr lang="en-US" sz="3600" b="1" dirty="0" smtClean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chronic kidney disease</a:t>
            </a:r>
            <a:r>
              <a:rPr lang="en-US" sz="3600" b="1" dirty="0"/>
              <a:t>, and </a:t>
            </a:r>
            <a:r>
              <a:rPr lang="en-US" sz="3600" b="1" dirty="0" smtClean="0">
                <a:solidFill>
                  <a:srgbClr val="FF0000"/>
                </a:solidFill>
              </a:rPr>
              <a:t>coronary </a:t>
            </a:r>
            <a:r>
              <a:rPr lang="en-US" sz="3600" b="1" dirty="0">
                <a:solidFill>
                  <a:srgbClr val="FF0000"/>
                </a:solidFill>
              </a:rPr>
              <a:t>artery </a:t>
            </a:r>
            <a:r>
              <a:rPr lang="en-US" sz="3600" b="1" dirty="0" smtClean="0">
                <a:solidFill>
                  <a:srgbClr val="FF0000"/>
                </a:solidFill>
              </a:rPr>
              <a:t>disease </a:t>
            </a:r>
          </a:p>
          <a:p>
            <a:pPr algn="l" rtl="0"/>
            <a:r>
              <a:rPr lang="en-US" sz="3600" b="1" dirty="0"/>
              <a:t>ACE inhibitors slow the progression of </a:t>
            </a:r>
            <a:r>
              <a:rPr lang="en-US" sz="3600" b="1" dirty="0">
                <a:solidFill>
                  <a:srgbClr val="FF0000"/>
                </a:solidFill>
              </a:rPr>
              <a:t>diabetic nephropathy </a:t>
            </a:r>
            <a:r>
              <a:rPr lang="en-US" sz="3600" b="1" dirty="0"/>
              <a:t>and decrease </a:t>
            </a:r>
            <a:r>
              <a:rPr lang="en-US" sz="3600" b="1" dirty="0" err="1"/>
              <a:t>albuminuria</a:t>
            </a:r>
            <a:r>
              <a:rPr lang="en-US" sz="3600" b="1" dirty="0"/>
              <a:t> and, thus, have a </a:t>
            </a:r>
            <a:r>
              <a:rPr lang="en-US" sz="3600" b="1" dirty="0" smtClean="0"/>
              <a:t>compelling indication </a:t>
            </a:r>
            <a:r>
              <a:rPr lang="en-US" sz="3600" b="1" dirty="0"/>
              <a:t>for use in patients with </a:t>
            </a:r>
            <a:r>
              <a:rPr lang="en-US" sz="3600" b="1" dirty="0">
                <a:solidFill>
                  <a:srgbClr val="FF0000"/>
                </a:solidFill>
              </a:rPr>
              <a:t>diabetic nephropathy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722314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ACE inhibitors are a standard in </a:t>
            </a:r>
            <a:r>
              <a:rPr lang="en-US" sz="3600" b="1" dirty="0" smtClean="0"/>
              <a:t>the care </a:t>
            </a:r>
            <a:r>
              <a:rPr lang="en-US" sz="3600" b="1" dirty="0"/>
              <a:t>of a patient following a </a:t>
            </a:r>
            <a:r>
              <a:rPr lang="en-US" sz="3600" b="1" dirty="0">
                <a:solidFill>
                  <a:srgbClr val="FF0000"/>
                </a:solidFill>
              </a:rPr>
              <a:t>myocardial infarction </a:t>
            </a:r>
            <a:r>
              <a:rPr lang="en-US" sz="3600" b="1" dirty="0"/>
              <a:t>and first-line </a:t>
            </a:r>
            <a:r>
              <a:rPr lang="en-US" sz="3600" b="1" smtClean="0"/>
              <a:t>in treatment </a:t>
            </a:r>
            <a:r>
              <a:rPr lang="en-US" sz="3600" b="1" dirty="0"/>
              <a:t>of patients with </a:t>
            </a:r>
            <a:r>
              <a:rPr lang="en-US" sz="3600" b="1" dirty="0" smtClean="0">
                <a:solidFill>
                  <a:srgbClr val="FF0000"/>
                </a:solidFill>
              </a:rPr>
              <a:t>systolic dysfunction</a:t>
            </a:r>
            <a:r>
              <a:rPr lang="en-US" sz="3600" b="1" dirty="0"/>
              <a:t>. 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3843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/>
              <a:t>Chronic treatment with ACE inhibitors achieves sustained blood pressure reduction, </a:t>
            </a:r>
            <a:r>
              <a:rPr lang="en-US" sz="3600" b="1" dirty="0" smtClean="0">
                <a:solidFill>
                  <a:srgbClr val="FF0000"/>
                </a:solidFill>
              </a:rPr>
              <a:t>regression of </a:t>
            </a:r>
            <a:r>
              <a:rPr lang="en-US" sz="3600" b="1" dirty="0" smtClean="0"/>
              <a:t>left ventricular </a:t>
            </a:r>
            <a:r>
              <a:rPr lang="en-US" sz="3600" b="1" dirty="0" smtClean="0">
                <a:solidFill>
                  <a:srgbClr val="FF0000"/>
                </a:solidFill>
              </a:rPr>
              <a:t>hypertrophy</a:t>
            </a:r>
            <a:r>
              <a:rPr lang="en-US" sz="3600" b="1" dirty="0" smtClean="0"/>
              <a:t>, and </a:t>
            </a:r>
            <a:r>
              <a:rPr lang="en-US" sz="3600" b="1" dirty="0" smtClean="0">
                <a:solidFill>
                  <a:srgbClr val="FF0000"/>
                </a:solidFill>
              </a:rPr>
              <a:t>prevention of ventricular remodeling </a:t>
            </a:r>
            <a:r>
              <a:rPr lang="en-US" sz="3600" b="1" dirty="0" smtClean="0"/>
              <a:t>after a myocardial infarction &amp; </a:t>
            </a:r>
            <a:r>
              <a:rPr lang="en-US" sz="3600" b="1" dirty="0" smtClean="0">
                <a:solidFill>
                  <a:srgbClr val="FF0000"/>
                </a:solidFill>
              </a:rPr>
              <a:t>improve survival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Pharmacokinetics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/>
              <a:t>C</a:t>
            </a:r>
            <a:r>
              <a:rPr lang="en-US" sz="3600" b="1" i="1" dirty="0" smtClean="0"/>
              <a:t>aptopril </a:t>
            </a:r>
            <a:r>
              <a:rPr lang="en-US" sz="3600" b="1" i="1" dirty="0"/>
              <a:t>and </a:t>
            </a:r>
            <a:r>
              <a:rPr lang="en-US" sz="3600" b="1" i="1" dirty="0" err="1"/>
              <a:t>lisinopril</a:t>
            </a:r>
            <a:r>
              <a:rPr lang="en-US" sz="3600" b="1" i="1" dirty="0"/>
              <a:t> </a:t>
            </a:r>
            <a:r>
              <a:rPr lang="en-US" sz="3600" b="1" i="1" dirty="0" smtClean="0"/>
              <a:t>do not undergo </a:t>
            </a:r>
            <a:r>
              <a:rPr lang="en-US" sz="3600" b="1" dirty="0" smtClean="0"/>
              <a:t>hepatic conversion, </a:t>
            </a:r>
            <a:r>
              <a:rPr lang="en-US" sz="3600" b="1" dirty="0"/>
              <a:t>so </a:t>
            </a:r>
            <a:r>
              <a:rPr lang="en-US" sz="3600" b="1" dirty="0" smtClean="0"/>
              <a:t>may </a:t>
            </a:r>
            <a:r>
              <a:rPr lang="en-US" sz="3600" b="1" dirty="0"/>
              <a:t>be preferred in patients with severe </a:t>
            </a:r>
            <a:r>
              <a:rPr lang="en-US" sz="3600" b="1" dirty="0" smtClean="0"/>
              <a:t>hepatic impairment</a:t>
            </a:r>
          </a:p>
          <a:p>
            <a:pPr marL="0" indent="0" algn="l" rtl="0">
              <a:buNone/>
            </a:pPr>
            <a:endParaRPr lang="en-US" sz="3600" b="1" dirty="0" smtClean="0"/>
          </a:p>
          <a:p>
            <a:pPr algn="l" rtl="0"/>
            <a:r>
              <a:rPr lang="en-US" sz="3600" b="1" i="1" dirty="0" err="1" smtClean="0"/>
              <a:t>Enalapril</a:t>
            </a:r>
            <a:r>
              <a:rPr lang="en-US" sz="3600" b="1" i="1" dirty="0" smtClean="0"/>
              <a:t> is t</a:t>
            </a:r>
            <a:r>
              <a:rPr lang="en-US" sz="3600" b="1" dirty="0" smtClean="0"/>
              <a:t>he </a:t>
            </a:r>
            <a:r>
              <a:rPr lang="en-US" sz="3600" b="1" dirty="0"/>
              <a:t>only drug in this class available intravenously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Adverse effects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Dry </a:t>
            </a:r>
            <a:r>
              <a:rPr lang="en-US" sz="3600" b="1" dirty="0">
                <a:solidFill>
                  <a:srgbClr val="FF0000"/>
                </a:solidFill>
              </a:rPr>
              <a:t>cough</a:t>
            </a:r>
            <a:r>
              <a:rPr lang="en-US" sz="3600" b="1" dirty="0"/>
              <a:t>, which occurs in </a:t>
            </a:r>
            <a:r>
              <a:rPr lang="en-US" sz="3600" b="1" dirty="0" smtClean="0"/>
              <a:t>up to </a:t>
            </a:r>
            <a:r>
              <a:rPr lang="en-US" sz="3600" b="1" dirty="0"/>
              <a:t>10% of patients, is thought to be due to increased levels of </a:t>
            </a:r>
            <a:r>
              <a:rPr lang="en-US" sz="3600" b="1" dirty="0" err="1"/>
              <a:t>bradykinin</a:t>
            </a:r>
            <a:r>
              <a:rPr lang="en-US" sz="3600" b="1" dirty="0"/>
              <a:t> and substance P in the pulmonary tree, </a:t>
            </a:r>
            <a:r>
              <a:rPr lang="en-US" sz="3600" b="1" dirty="0" smtClean="0"/>
              <a:t>and it </a:t>
            </a:r>
            <a:r>
              <a:rPr lang="en-US" sz="3600" b="1" dirty="0"/>
              <a:t>occurs more frequently </a:t>
            </a:r>
            <a:r>
              <a:rPr lang="en-US" sz="3600" b="1" dirty="0" smtClean="0"/>
              <a:t>in </a:t>
            </a:r>
            <a:r>
              <a:rPr lang="en-US" sz="3600" b="1" dirty="0"/>
              <a:t>women</a:t>
            </a:r>
            <a:r>
              <a:rPr lang="en-US" sz="3600" b="1" dirty="0" smtClean="0"/>
              <a:t>.</a:t>
            </a:r>
          </a:p>
          <a:p>
            <a:pPr algn="l" rtl="0"/>
            <a:r>
              <a:rPr lang="en-US" sz="3600" b="1" dirty="0" err="1">
                <a:solidFill>
                  <a:srgbClr val="FF0000"/>
                </a:solidFill>
              </a:rPr>
              <a:t>Angioedema</a:t>
            </a:r>
            <a:r>
              <a:rPr lang="en-US" sz="3600" b="1" dirty="0">
                <a:solidFill>
                  <a:srgbClr val="FF0000"/>
                </a:solidFill>
              </a:rPr>
              <a:t> is a </a:t>
            </a:r>
            <a:r>
              <a:rPr lang="en-US" sz="3600" b="1" dirty="0" smtClean="0">
                <a:solidFill>
                  <a:srgbClr val="FF0000"/>
                </a:solidFill>
              </a:rPr>
              <a:t>rare </a:t>
            </a:r>
            <a:r>
              <a:rPr lang="en-US" sz="3600" b="1" dirty="0" smtClean="0"/>
              <a:t>but </a:t>
            </a:r>
            <a:r>
              <a:rPr lang="en-US" sz="3600" b="1" dirty="0"/>
              <a:t>potentially life-threatening reaction that may also be due to increased levels of </a:t>
            </a:r>
            <a:r>
              <a:rPr lang="en-US" sz="3600" b="1" dirty="0" err="1" smtClean="0"/>
              <a:t>bradykinin</a:t>
            </a:r>
            <a:endParaRPr lang="en-US" sz="3600" b="1" dirty="0" smtClean="0"/>
          </a:p>
          <a:p>
            <a:pPr algn="l" rtl="0"/>
            <a:r>
              <a:rPr lang="en-US" sz="3600" b="1" dirty="0" err="1" smtClean="0">
                <a:solidFill>
                  <a:srgbClr val="FF0000"/>
                </a:solidFill>
              </a:rPr>
              <a:t>Hyperkalemia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3600" b="1" dirty="0"/>
              <a:t>ACE inhibitors can induce </a:t>
            </a:r>
            <a:r>
              <a:rPr lang="en-US" sz="3600" b="1" dirty="0" smtClean="0">
                <a:solidFill>
                  <a:srgbClr val="FF0000"/>
                </a:solidFill>
              </a:rPr>
              <a:t>fetal malformations </a:t>
            </a:r>
            <a:r>
              <a:rPr lang="en-US" sz="3600" b="1" dirty="0"/>
              <a:t>and should not be used by pregnant women.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MECHANISMS FOR </a:t>
            </a:r>
            <a:r>
              <a:rPr lang="en-US" sz="3600" b="1" dirty="0" smtClean="0">
                <a:solidFill>
                  <a:srgbClr val="FF0000"/>
                </a:solidFill>
              </a:rPr>
              <a:t>CONTROLLING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BLOOD PRESSURE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 algn="l" rtl="0"/>
            <a:r>
              <a:rPr lang="en-US" sz="3400" b="1" dirty="0">
                <a:latin typeface="Calibri" pitchFamily="34" charset="0"/>
                <a:cs typeface="Calibri" pitchFamily="34" charset="0"/>
              </a:rPr>
              <a:t>Arterial blood pressure 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is directly </a:t>
            </a:r>
            <a:r>
              <a:rPr lang="en-US" sz="3400" b="1" dirty="0">
                <a:latin typeface="Calibri" pitchFamily="34" charset="0"/>
                <a:cs typeface="Calibri" pitchFamily="34" charset="0"/>
              </a:rPr>
              <a:t>proportional to cardiac output and peripheral vascular 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resistance</a:t>
            </a:r>
          </a:p>
          <a:p>
            <a:pPr algn="l" rtl="0"/>
            <a:r>
              <a:rPr lang="en-US" sz="3400" b="1" dirty="0">
                <a:latin typeface="Calibri" pitchFamily="34" charset="0"/>
                <a:cs typeface="Calibri" pitchFamily="34" charset="0"/>
              </a:rPr>
              <a:t>Cardiac output and peripheral 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resistance are controlled mainly </a:t>
            </a:r>
            <a:r>
              <a:rPr lang="en-US" sz="3400" b="1" dirty="0">
                <a:latin typeface="Calibri" pitchFamily="34" charset="0"/>
                <a:cs typeface="Calibri" pitchFamily="34" charset="0"/>
              </a:rPr>
              <a:t>by two overlapping mechanisms: the 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sympathetic </a:t>
            </a:r>
            <a:r>
              <a:rPr lang="en-US" sz="3400" b="1" dirty="0" err="1" smtClean="0">
                <a:latin typeface="Calibri" pitchFamily="34" charset="0"/>
                <a:cs typeface="Calibri" pitchFamily="34" charset="0"/>
              </a:rPr>
              <a:t>baroreflexes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400" b="1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the renin–angiotensin–aldosterone system </a:t>
            </a:r>
          </a:p>
          <a:p>
            <a:pPr algn="l" rtl="0"/>
            <a:r>
              <a:rPr lang="en-US" sz="3400" b="1" baseline="0" dirty="0" smtClean="0">
                <a:latin typeface="Calibri" pitchFamily="34" charset="0"/>
                <a:cs typeface="Calibri" pitchFamily="34" charset="0"/>
              </a:rPr>
              <a:t>Most antihypertensive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400" b="1" baseline="0" dirty="0" smtClean="0">
                <a:latin typeface="Calibri" pitchFamily="34" charset="0"/>
                <a:cs typeface="Calibri" pitchFamily="34" charset="0"/>
              </a:rPr>
              <a:t>drugs lower blood pressure by reducing cardiac output and/or decreasing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400" b="1" baseline="0" dirty="0" smtClean="0">
                <a:latin typeface="Calibri" pitchFamily="34" charset="0"/>
                <a:cs typeface="Calibri" pitchFamily="34" charset="0"/>
              </a:rPr>
              <a:t>peripheral resistance</a:t>
            </a:r>
            <a:r>
              <a:rPr lang="en-US" sz="3400" baseline="0" dirty="0" smtClean="0">
                <a:latin typeface="Calibri" pitchFamily="34" charset="0"/>
                <a:cs typeface="Calibri" pitchFamily="34" charset="0"/>
              </a:rPr>
              <a:t>.</a:t>
            </a:r>
            <a:endParaRPr lang="ar-IQ" sz="3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Angiotensin</a:t>
            </a:r>
            <a:r>
              <a:rPr lang="en-US" b="1" dirty="0">
                <a:solidFill>
                  <a:srgbClr val="FF0000"/>
                </a:solidFill>
              </a:rPr>
              <a:t> II Receptor Blockers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The ARBs, such as </a:t>
            </a:r>
            <a:r>
              <a:rPr lang="en-US" sz="3600" b="1" i="1" dirty="0" err="1" smtClean="0"/>
              <a:t>losartan</a:t>
            </a:r>
            <a:r>
              <a:rPr lang="en-US" sz="3600" b="1" i="1" dirty="0" smtClean="0"/>
              <a:t>, block the AT1 receptors, decreasing the </a:t>
            </a:r>
            <a:r>
              <a:rPr lang="en-US" sz="3600" b="1" dirty="0" smtClean="0"/>
              <a:t>activation of AT1 receptors by </a:t>
            </a:r>
            <a:r>
              <a:rPr lang="en-US" sz="3600" b="1" dirty="0" err="1" smtClean="0"/>
              <a:t>angiotensin</a:t>
            </a:r>
            <a:r>
              <a:rPr lang="en-US" sz="3600" b="1" dirty="0" smtClean="0"/>
              <a:t> II </a:t>
            </a:r>
          </a:p>
          <a:p>
            <a:pPr algn="l" rtl="0"/>
            <a:r>
              <a:rPr lang="en-US" sz="3600" b="1" dirty="0" smtClean="0"/>
              <a:t>Their effects are similar to those of ACE inhibitors: arteriolar and venous dilation and block </a:t>
            </a:r>
            <a:r>
              <a:rPr lang="en-US" sz="3600" b="1" dirty="0" err="1" smtClean="0"/>
              <a:t>aldosterone</a:t>
            </a:r>
            <a:r>
              <a:rPr lang="en-US" sz="3600" b="1" dirty="0" smtClean="0"/>
              <a:t> secretion, thus lowering blood pressure and decreasing salt and water retention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ARBs do not increase </a:t>
            </a:r>
            <a:r>
              <a:rPr lang="en-US" sz="3600" b="1" dirty="0" err="1" smtClean="0"/>
              <a:t>bradykinin</a:t>
            </a:r>
            <a:r>
              <a:rPr lang="en-US" sz="3600" b="1" dirty="0" smtClean="0"/>
              <a:t> levels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Adverse effects are similar to those of ACE inhibitors, but </a:t>
            </a:r>
            <a:r>
              <a:rPr lang="en-US" sz="3600" b="1" dirty="0" smtClean="0">
                <a:solidFill>
                  <a:srgbClr val="FF0000"/>
                </a:solidFill>
              </a:rPr>
              <a:t>risks of cough and </a:t>
            </a:r>
            <a:r>
              <a:rPr lang="en-US" sz="3600" b="1" dirty="0" err="1" smtClean="0">
                <a:solidFill>
                  <a:srgbClr val="FF0000"/>
                </a:solidFill>
              </a:rPr>
              <a:t>angioedema</a:t>
            </a:r>
            <a:r>
              <a:rPr lang="en-US" sz="3600" b="1" dirty="0" smtClean="0">
                <a:solidFill>
                  <a:srgbClr val="FF0000"/>
                </a:solidFill>
              </a:rPr>
              <a:t> are significantly decreased </a:t>
            </a:r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ARBs should not be combined with an ACE inhibitor</a:t>
            </a:r>
            <a:r>
              <a:rPr lang="en-US" sz="3600" b="1" dirty="0" smtClean="0"/>
              <a:t> for the treatment of hypertension due to similar mechanisms and adverse effects </a:t>
            </a:r>
          </a:p>
          <a:p>
            <a:pPr algn="l" rtl="0"/>
            <a:r>
              <a:rPr lang="en-US" sz="3600" b="1" dirty="0" smtClean="0"/>
              <a:t>These agents are </a:t>
            </a:r>
            <a:r>
              <a:rPr lang="en-US" sz="3600" b="1" dirty="0" smtClean="0">
                <a:solidFill>
                  <a:srgbClr val="FF0000"/>
                </a:solidFill>
              </a:rPr>
              <a:t>also </a:t>
            </a:r>
            <a:r>
              <a:rPr lang="en-US" sz="3600" b="1" dirty="0" err="1" smtClean="0">
                <a:solidFill>
                  <a:srgbClr val="FF0000"/>
                </a:solidFill>
              </a:rPr>
              <a:t>teratogenic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and should not be used by pregnant women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Renin</a:t>
            </a:r>
            <a:r>
              <a:rPr lang="en-US" b="1" dirty="0" smtClean="0">
                <a:solidFill>
                  <a:srgbClr val="FF0000"/>
                </a:solidFill>
              </a:rPr>
              <a:t> Inhibitor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3600" b="1" dirty="0" smtClean="0"/>
              <a:t>A selective </a:t>
            </a:r>
            <a:r>
              <a:rPr lang="en-US" sz="3600" b="1" dirty="0" err="1" smtClean="0"/>
              <a:t>renin</a:t>
            </a:r>
            <a:r>
              <a:rPr lang="en-US" sz="3600" b="1" dirty="0" smtClean="0"/>
              <a:t> inhibitor, </a:t>
            </a:r>
            <a:r>
              <a:rPr lang="en-US" sz="3600" b="1" i="1" dirty="0" err="1" smtClean="0"/>
              <a:t>aliskiren</a:t>
            </a:r>
            <a:r>
              <a:rPr lang="en-US" sz="3600" b="1" i="1" dirty="0" smtClean="0"/>
              <a:t> </a:t>
            </a:r>
            <a:r>
              <a:rPr lang="en-US" sz="3600" b="1" dirty="0" smtClean="0"/>
              <a:t>directly inhibits </a:t>
            </a:r>
            <a:r>
              <a:rPr lang="en-US" sz="3600" b="1" dirty="0" err="1" smtClean="0"/>
              <a:t>renin</a:t>
            </a:r>
            <a:r>
              <a:rPr lang="en-US" sz="3600" b="1" dirty="0" smtClean="0"/>
              <a:t> and, thus, acts earlier in the </a:t>
            </a:r>
            <a:r>
              <a:rPr lang="en-US" sz="3600" b="1" dirty="0" err="1" smtClean="0"/>
              <a:t>renin–angiotensin–aldosterone</a:t>
            </a:r>
            <a:r>
              <a:rPr lang="en-US" sz="3600" b="1" dirty="0" smtClean="0"/>
              <a:t> system than ACE inhibitors or ARBs</a:t>
            </a:r>
            <a:endParaRPr lang="en-US" sz="3600" b="1" i="1" dirty="0" smtClean="0"/>
          </a:p>
          <a:p>
            <a:pPr algn="l" rtl="0"/>
            <a:r>
              <a:rPr lang="en-US" sz="3600" b="1" dirty="0" err="1" smtClean="0"/>
              <a:t>Aliskiren</a:t>
            </a:r>
            <a:r>
              <a:rPr lang="en-US" sz="3600" b="1" dirty="0" smtClean="0"/>
              <a:t> should not be combined with an ACE inhibitor or ARB in the treatment of hypertension </a:t>
            </a:r>
          </a:p>
          <a:p>
            <a:pPr algn="l" rtl="0"/>
            <a:r>
              <a:rPr lang="en-US" sz="3600" b="1" dirty="0" err="1" smtClean="0"/>
              <a:t>Aliskiren</a:t>
            </a:r>
            <a:r>
              <a:rPr lang="en-US" sz="3600" b="1" dirty="0" smtClean="0"/>
              <a:t> can cause diarrhea, especially at higher doses. It also causes cough and </a:t>
            </a:r>
            <a:r>
              <a:rPr lang="en-US" sz="3600" b="1" dirty="0" err="1" smtClean="0"/>
              <a:t>angioedema</a:t>
            </a:r>
            <a:r>
              <a:rPr lang="en-US" sz="3600" b="1" dirty="0" smtClean="0"/>
              <a:t> but less often than ACE inhibitors.</a:t>
            </a:r>
          </a:p>
          <a:p>
            <a:pPr algn="l" rtl="0"/>
            <a:r>
              <a:rPr lang="en-US" sz="3600" b="1" dirty="0" smtClean="0"/>
              <a:t>As with ACE inhibitors and ARBs, </a:t>
            </a:r>
            <a:r>
              <a:rPr lang="en-US" sz="3600" b="1" dirty="0" err="1" smtClean="0"/>
              <a:t>aliskiren</a:t>
            </a:r>
            <a:r>
              <a:rPr lang="en-US" sz="3600" b="1" dirty="0" smtClean="0"/>
              <a:t> is contraindicated during pregnancy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08920"/>
          </a:xfrm>
        </p:spPr>
        <p:txBody>
          <a:bodyPr>
            <a:normAutofit/>
          </a:bodyPr>
          <a:lstStyle/>
          <a:p>
            <a:pPr algn="l" rtl="0"/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64096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20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Calcium Channel Blockers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600" b="1" dirty="0" smtClean="0"/>
              <a:t>First-line treatment option in </a:t>
            </a:r>
            <a:r>
              <a:rPr lang="en-US" sz="3600" b="1" dirty="0" smtClean="0">
                <a:solidFill>
                  <a:srgbClr val="FF0000"/>
                </a:solidFill>
              </a:rPr>
              <a:t>black patients</a:t>
            </a:r>
            <a:r>
              <a:rPr lang="en-US" sz="3600" b="1" dirty="0" smtClean="0"/>
              <a:t>, and </a:t>
            </a:r>
            <a:r>
              <a:rPr lang="en-US" sz="3600" b="1" dirty="0" smtClean="0">
                <a:solidFill>
                  <a:srgbClr val="FF0000"/>
                </a:solidFill>
              </a:rPr>
              <a:t>useful in HT with asthma  </a:t>
            </a:r>
          </a:p>
          <a:p>
            <a:pPr algn="l" rtl="0"/>
            <a:r>
              <a:rPr lang="en-US" sz="3600" b="1" dirty="0" err="1" smtClean="0"/>
              <a:t>Verapamil</a:t>
            </a:r>
            <a:r>
              <a:rPr lang="en-US" sz="3600" b="1" dirty="0" smtClean="0"/>
              <a:t> mainly on myocardium, </a:t>
            </a:r>
            <a:r>
              <a:rPr lang="en-US" sz="3600" b="1" dirty="0" err="1" smtClean="0"/>
              <a:t>amlodipine</a:t>
            </a:r>
            <a:r>
              <a:rPr lang="en-US" sz="3600" b="1" dirty="0" smtClean="0"/>
              <a:t> greatly peripheral. </a:t>
            </a:r>
            <a:r>
              <a:rPr lang="en-US" sz="3600" b="1" dirty="0" err="1" smtClean="0"/>
              <a:t>Diltiazem</a:t>
            </a:r>
            <a:r>
              <a:rPr lang="en-US" sz="3600" b="1" dirty="0" smtClean="0"/>
              <a:t> is intermediate</a:t>
            </a:r>
          </a:p>
          <a:p>
            <a:pPr algn="l" rtl="0"/>
            <a:r>
              <a:rPr lang="en-US" sz="3600" b="1" dirty="0" smtClean="0"/>
              <a:t>High doses of short-acting CCB (</a:t>
            </a:r>
            <a:r>
              <a:rPr lang="en-US" sz="3600" b="1" dirty="0" err="1" smtClean="0"/>
              <a:t>nifedipine</a:t>
            </a:r>
            <a:r>
              <a:rPr lang="en-US" sz="3600" b="1" dirty="0" smtClean="0"/>
              <a:t>) should be avoided because of </a:t>
            </a:r>
            <a:r>
              <a:rPr lang="en-US" sz="3600" b="1" dirty="0" smtClean="0">
                <a:solidFill>
                  <a:srgbClr val="FF0000"/>
                </a:solidFill>
              </a:rPr>
              <a:t>increased risk of myocardial infarction </a:t>
            </a:r>
            <a:r>
              <a:rPr lang="en-US" sz="3600" b="1" dirty="0" smtClean="0"/>
              <a:t>due to excessive </a:t>
            </a:r>
            <a:r>
              <a:rPr lang="en-US" sz="3600" b="1" dirty="0" err="1" smtClean="0"/>
              <a:t>vasodilation</a:t>
            </a:r>
            <a:r>
              <a:rPr lang="en-US" sz="3600" b="1" dirty="0" smtClean="0"/>
              <a:t> and marked reflex tachycardia</a:t>
            </a:r>
          </a:p>
          <a:p>
            <a:pPr algn="l" rtl="0"/>
            <a:r>
              <a:rPr lang="en-US" sz="3600" b="1" dirty="0" smtClean="0"/>
              <a:t>Calcium channel blockers </a:t>
            </a:r>
            <a:r>
              <a:rPr lang="en-US" sz="3600" b="1" dirty="0" smtClean="0">
                <a:solidFill>
                  <a:srgbClr val="FF0000"/>
                </a:solidFill>
              </a:rPr>
              <a:t>do not dilate veins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156990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Verapamil has significant effects on cardiac smooth muscle cells </a:t>
            </a:r>
            <a:r>
              <a:rPr lang="en-US" sz="3600" b="1" dirty="0" smtClean="0">
                <a:solidFill>
                  <a:srgbClr val="FF0000"/>
                </a:solidFill>
              </a:rPr>
              <a:t>(-</a:t>
            </a:r>
            <a:r>
              <a:rPr lang="en-US" sz="3600" b="1" dirty="0" err="1" smtClean="0">
                <a:solidFill>
                  <a:srgbClr val="FF0000"/>
                </a:solidFill>
              </a:rPr>
              <a:t>ve</a:t>
            </a:r>
            <a:r>
              <a:rPr lang="en-US" sz="3600" b="1" dirty="0" smtClean="0">
                <a:solidFill>
                  <a:srgbClr val="FF0000"/>
                </a:solidFill>
              </a:rPr>
              <a:t> inotropic) 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12568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It is also used to treat </a:t>
            </a:r>
            <a:r>
              <a:rPr lang="en-US" sz="3600" b="1" dirty="0" smtClean="0">
                <a:solidFill>
                  <a:srgbClr val="00B0F0"/>
                </a:solidFill>
              </a:rPr>
              <a:t>angina and </a:t>
            </a:r>
            <a:r>
              <a:rPr lang="en-US" sz="3600" b="1" dirty="0" err="1" smtClean="0">
                <a:solidFill>
                  <a:srgbClr val="00B0F0"/>
                </a:solidFill>
              </a:rPr>
              <a:t>supraventricular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tachyarrhythmias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/>
              <a:t>and to prevent </a:t>
            </a:r>
            <a:r>
              <a:rPr lang="en-US" sz="3600" b="1" dirty="0" smtClean="0">
                <a:solidFill>
                  <a:srgbClr val="00B0F0"/>
                </a:solidFill>
              </a:rPr>
              <a:t>migraine</a:t>
            </a:r>
            <a:r>
              <a:rPr lang="en-US" sz="3600" b="1" dirty="0" smtClean="0"/>
              <a:t> and cluster headaches </a:t>
            </a:r>
          </a:p>
          <a:p>
            <a:pPr algn="l" rtl="0"/>
            <a:r>
              <a:rPr lang="en-US" sz="3600" b="1" dirty="0" smtClean="0"/>
              <a:t>Diltiazem affects both cardiac and vascular smooth muscle cells, but it has a less pronounced </a:t>
            </a:r>
            <a:r>
              <a:rPr lang="en-US" sz="3600" b="1" dirty="0" smtClean="0">
                <a:solidFill>
                  <a:srgbClr val="FF0000"/>
                </a:solidFill>
              </a:rPr>
              <a:t>negative inotropic </a:t>
            </a:r>
            <a:r>
              <a:rPr lang="en-US" sz="3600" b="1" dirty="0" smtClean="0"/>
              <a:t>effect on the heart compared to that of verapamil.</a:t>
            </a:r>
          </a:p>
          <a:p>
            <a:pPr algn="l" rtl="0"/>
            <a:r>
              <a:rPr lang="en-US" sz="3600" b="1" dirty="0" smtClean="0">
                <a:solidFill>
                  <a:srgbClr val="00B0F0"/>
                </a:solidFill>
              </a:rPr>
              <a:t>Diltiazem has a favorable side effect profile</a:t>
            </a:r>
            <a:r>
              <a:rPr lang="en-US" sz="3600" b="1" i="1" dirty="0" smtClean="0">
                <a:solidFill>
                  <a:srgbClr val="00B0F0"/>
                </a:solidFill>
              </a:rPr>
              <a:t>.</a:t>
            </a:r>
            <a:endParaRPr lang="ar-IQ" sz="3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Dihydropyridines</a:t>
            </a:r>
            <a:r>
              <a:rPr lang="en-US" b="1" dirty="0" smtClean="0">
                <a:solidFill>
                  <a:srgbClr val="FF0000"/>
                </a:solidFill>
              </a:rPr>
              <a:t> CCB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600" b="1" dirty="0" err="1" smtClean="0">
                <a:solidFill>
                  <a:srgbClr val="FF0000"/>
                </a:solidFill>
              </a:rPr>
              <a:t>Nifedipine</a:t>
            </a:r>
            <a:r>
              <a:rPr lang="en-US" sz="3600" b="1" dirty="0" smtClean="0">
                <a:solidFill>
                  <a:srgbClr val="FF0000"/>
                </a:solidFill>
              </a:rPr>
              <a:t> &amp; amlodipine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have a much greater affinity for vascular calcium channels than for calcium channels in the heart </a:t>
            </a:r>
          </a:p>
          <a:p>
            <a:pPr algn="l" rtl="0"/>
            <a:r>
              <a:rPr lang="en-US" sz="3600" b="1" dirty="0" smtClean="0"/>
              <a:t>The </a:t>
            </a:r>
            <a:r>
              <a:rPr lang="en-US" sz="3600" b="1" dirty="0" err="1" smtClean="0"/>
              <a:t>dihydropyridines</a:t>
            </a:r>
            <a:r>
              <a:rPr lang="en-US" sz="3600" b="1" dirty="0" smtClean="0"/>
              <a:t> have the advantage in that they show little interaction with other cardiovascular drugs, such as </a:t>
            </a:r>
            <a:r>
              <a:rPr lang="en-US" sz="3600" b="1" i="1" dirty="0" err="1" smtClean="0"/>
              <a:t>digoxin</a:t>
            </a:r>
            <a:r>
              <a:rPr lang="en-US" sz="3600" b="1" i="1" dirty="0" smtClean="0"/>
              <a:t> or </a:t>
            </a:r>
            <a:r>
              <a:rPr lang="en-US" sz="3600" b="1" i="1" dirty="0" err="1" smtClean="0"/>
              <a:t>warfarin</a:t>
            </a:r>
            <a:r>
              <a:rPr lang="en-US" sz="3600" b="1" i="1" dirty="0" smtClean="0"/>
              <a:t> </a:t>
            </a:r>
          </a:p>
          <a:p>
            <a:pPr algn="l" rtl="0"/>
            <a:r>
              <a:rPr lang="en-US" sz="3600" b="1" i="1" dirty="0" smtClean="0"/>
              <a:t>Amlodipine has a very long half-life and does not require a sustained-release </a:t>
            </a:r>
            <a:r>
              <a:rPr lang="en-US" sz="3600" b="1" dirty="0" smtClean="0"/>
              <a:t>formulation.</a:t>
            </a:r>
          </a:p>
          <a:p>
            <a:pPr algn="l" rtl="0"/>
            <a:r>
              <a:rPr lang="en-US" sz="3600" b="1" dirty="0" smtClean="0">
                <a:solidFill>
                  <a:srgbClr val="00B0F0"/>
                </a:solidFill>
              </a:rPr>
              <a:t>Useful for HT with bronchial asthma/Angina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Adverse effects of CCB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3300" b="1" dirty="0" smtClean="0"/>
              <a:t>First-degree </a:t>
            </a:r>
            <a:r>
              <a:rPr lang="en-US" sz="3300" b="1" dirty="0" smtClean="0">
                <a:solidFill>
                  <a:srgbClr val="FF0000"/>
                </a:solidFill>
              </a:rPr>
              <a:t>atrioventricular block </a:t>
            </a:r>
            <a:r>
              <a:rPr lang="en-US" sz="3300" b="1" dirty="0" smtClean="0"/>
              <a:t>and </a:t>
            </a:r>
            <a:r>
              <a:rPr lang="en-US" sz="3300" b="1" dirty="0" smtClean="0">
                <a:solidFill>
                  <a:srgbClr val="FF0000"/>
                </a:solidFill>
              </a:rPr>
              <a:t>constipation</a:t>
            </a:r>
            <a:r>
              <a:rPr lang="en-US" sz="3300" b="1" dirty="0" smtClean="0"/>
              <a:t> are common dose-dependent side effects of </a:t>
            </a:r>
            <a:r>
              <a:rPr lang="en-US" sz="3300" b="1" i="1" dirty="0" smtClean="0"/>
              <a:t>verapamil.</a:t>
            </a:r>
          </a:p>
          <a:p>
            <a:pPr algn="l" rtl="0"/>
            <a:r>
              <a:rPr lang="en-US" sz="3300" b="1" i="1" dirty="0" smtClean="0">
                <a:solidFill>
                  <a:srgbClr val="FF0000"/>
                </a:solidFill>
              </a:rPr>
              <a:t>Verapamil and diltiazem should be avoided in patients with heart failure or with atrioventricular block</a:t>
            </a:r>
            <a:r>
              <a:rPr lang="en-US" sz="3300" b="1" i="1" dirty="0" smtClean="0"/>
              <a:t> due to their </a:t>
            </a:r>
            <a:r>
              <a:rPr lang="en-US" sz="3300" b="1" dirty="0" smtClean="0"/>
              <a:t>negative inotropic (force of cardiac muscle contraction) and velocity of conduction. </a:t>
            </a:r>
          </a:p>
          <a:p>
            <a:pPr algn="l" rtl="0"/>
            <a:r>
              <a:rPr lang="en-US" sz="3300" b="1" dirty="0" smtClean="0"/>
              <a:t>Dizziness, headache, and a feeling of fatigue caused by a decrease in blood pressure are more frequent with </a:t>
            </a:r>
            <a:r>
              <a:rPr lang="en-US" sz="3300" b="1" dirty="0" err="1" smtClean="0"/>
              <a:t>dihydropyridines</a:t>
            </a:r>
            <a:r>
              <a:rPr lang="en-US" sz="3300" b="1" dirty="0" smtClean="0"/>
              <a:t> in addition to </a:t>
            </a:r>
            <a:r>
              <a:rPr lang="en-US" sz="3300" b="1" dirty="0" smtClean="0">
                <a:solidFill>
                  <a:srgbClr val="FF0000"/>
                </a:solidFill>
              </a:rPr>
              <a:t>constipation</a:t>
            </a:r>
            <a:r>
              <a:rPr lang="en-US" sz="3300" b="1" dirty="0" smtClean="0"/>
              <a:t>.</a:t>
            </a:r>
          </a:p>
          <a:p>
            <a:pPr algn="l" rtl="0"/>
            <a:r>
              <a:rPr lang="en-US" sz="3300" b="1" dirty="0" smtClean="0">
                <a:solidFill>
                  <a:srgbClr val="FF0000"/>
                </a:solidFill>
              </a:rPr>
              <a:t>Peripheral edema </a:t>
            </a:r>
            <a:r>
              <a:rPr lang="en-US" sz="3300" b="1" dirty="0" smtClean="0"/>
              <a:t>is another commonly reported side effect of this class. </a:t>
            </a:r>
          </a:p>
          <a:p>
            <a:pPr algn="l" rtl="0"/>
            <a:r>
              <a:rPr lang="en-US" sz="3300" b="1" i="1" dirty="0" err="1" smtClean="0"/>
              <a:t>Nifedipine</a:t>
            </a:r>
            <a:r>
              <a:rPr lang="en-US" sz="3300" b="1" i="1" dirty="0" smtClean="0"/>
              <a:t> </a:t>
            </a:r>
            <a:r>
              <a:rPr lang="en-US" sz="3300" b="1" dirty="0" smtClean="0"/>
              <a:t>may cause gingival hyperplasia</a:t>
            </a:r>
            <a:endParaRPr lang="ar-IQ" sz="3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496944" cy="108012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α-</a:t>
            </a:r>
            <a:r>
              <a:rPr lang="en-US" b="1" dirty="0" smtClean="0">
                <a:solidFill>
                  <a:srgbClr val="FF0000"/>
                </a:solidFill>
              </a:rPr>
              <a:t>ADRENOCEPTOR–BLOCKING AGENTS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sz="3600" b="1" dirty="0" err="1" smtClean="0"/>
              <a:t>Prazosin</a:t>
            </a:r>
            <a:r>
              <a:rPr lang="en-US" sz="3600" b="1" dirty="0" smtClean="0"/>
              <a:t> &amp; </a:t>
            </a:r>
            <a:r>
              <a:rPr lang="en-US" sz="3600" b="1" dirty="0" err="1" smtClean="0"/>
              <a:t>doxazosin</a:t>
            </a:r>
            <a:r>
              <a:rPr lang="en-US" sz="3600" b="1" dirty="0" smtClean="0"/>
              <a:t> produce a competitive block of α1-adrenoceptors causing relaxation of both arterial and venous smooth muscle. </a:t>
            </a:r>
            <a:r>
              <a:rPr lang="en-US" sz="3600" b="1" dirty="0" smtClean="0">
                <a:solidFill>
                  <a:srgbClr val="FF0000"/>
                </a:solidFill>
              </a:rPr>
              <a:t>First dose effect ?</a:t>
            </a:r>
          </a:p>
          <a:p>
            <a:pPr algn="l" rtl="0"/>
            <a:r>
              <a:rPr lang="en-US" sz="4000" b="1" dirty="0" smtClean="0">
                <a:solidFill>
                  <a:srgbClr val="FF0000"/>
                </a:solidFill>
              </a:rPr>
              <a:t>a-/b-</a:t>
            </a:r>
            <a:r>
              <a:rPr lang="en-US" sz="4000" b="1" dirty="0" err="1" smtClean="0">
                <a:solidFill>
                  <a:srgbClr val="FF0000"/>
                </a:solidFill>
              </a:rPr>
              <a:t>Adrenoceptor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blocking Agents </a:t>
            </a:r>
          </a:p>
          <a:p>
            <a:pPr algn="l" rtl="0"/>
            <a:r>
              <a:rPr lang="en-US" sz="3600" b="1" i="1" dirty="0" err="1" smtClean="0"/>
              <a:t>Labetalol</a:t>
            </a:r>
            <a:r>
              <a:rPr lang="en-US" sz="3600" b="1" i="1" dirty="0" smtClean="0"/>
              <a:t> and </a:t>
            </a:r>
            <a:r>
              <a:rPr lang="en-US" sz="3600" b="1" i="1" dirty="0" err="1" smtClean="0"/>
              <a:t>carvedilol</a:t>
            </a:r>
            <a:r>
              <a:rPr lang="en-US" sz="3600" b="1" i="1" dirty="0" smtClean="0"/>
              <a:t> block α1, β1, and β2 receptors. </a:t>
            </a:r>
          </a:p>
          <a:p>
            <a:pPr algn="l" rtl="0"/>
            <a:r>
              <a:rPr lang="en-US" sz="3600" b="1" i="1" dirty="0" err="1" smtClean="0"/>
              <a:t>Carvedilol</a:t>
            </a:r>
            <a:r>
              <a:rPr lang="en-US" sz="3600" b="1" i="1" dirty="0" smtClean="0"/>
              <a:t> is indicated in the </a:t>
            </a:r>
            <a:r>
              <a:rPr lang="en-US" sz="3600" b="1" dirty="0" smtClean="0"/>
              <a:t>treatment of heart failure and hypertension. It has been shown to reduce morbidity and mortality associated with </a:t>
            </a:r>
            <a:r>
              <a:rPr lang="en-US" sz="3600" b="1" dirty="0" smtClean="0">
                <a:solidFill>
                  <a:srgbClr val="FF0000"/>
                </a:solidFill>
              </a:rPr>
              <a:t>heart failure</a:t>
            </a:r>
            <a:r>
              <a:rPr lang="en-US" sz="3600" b="1" dirty="0" smtClean="0"/>
              <a:t>.</a:t>
            </a:r>
          </a:p>
          <a:p>
            <a:pPr algn="l" rtl="0"/>
            <a:r>
              <a:rPr lang="en-US" sz="3600" b="1" i="1" dirty="0" err="1" smtClean="0"/>
              <a:t>Labetalol</a:t>
            </a:r>
            <a:r>
              <a:rPr lang="en-US" sz="3600" b="1" i="1" dirty="0" smtClean="0"/>
              <a:t> is used in the management of gestational hypertension and hypertensive emergencies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Methyldopa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12568"/>
          </a:xfrm>
        </p:spPr>
        <p:txBody>
          <a:bodyPr>
            <a:noAutofit/>
          </a:bodyPr>
          <a:lstStyle/>
          <a:p>
            <a:pPr algn="l" rtl="0"/>
            <a:r>
              <a:rPr lang="en-US" sz="3300" b="1" dirty="0" smtClean="0"/>
              <a:t>α2 agonist that is converted to </a:t>
            </a:r>
            <a:r>
              <a:rPr lang="en-US" sz="3300" b="1" dirty="0" err="1" smtClean="0"/>
              <a:t>methylnorepinephrine</a:t>
            </a:r>
            <a:r>
              <a:rPr lang="en-US" sz="3300" b="1" dirty="0" smtClean="0"/>
              <a:t> centrally to diminish adrenergic outflow from the CNS</a:t>
            </a:r>
          </a:p>
          <a:p>
            <a:pPr algn="l" rtl="0"/>
            <a:r>
              <a:rPr lang="en-US" sz="3300" b="1" dirty="0" smtClean="0"/>
              <a:t>The most common side effects of </a:t>
            </a:r>
            <a:r>
              <a:rPr lang="en-US" sz="3300" b="1" i="1" dirty="0" smtClean="0"/>
              <a:t>methyldopa are </a:t>
            </a:r>
            <a:r>
              <a:rPr lang="en-US" sz="3300" b="1" i="1" dirty="0" smtClean="0">
                <a:solidFill>
                  <a:srgbClr val="FF0000"/>
                </a:solidFill>
              </a:rPr>
              <a:t>sedation</a:t>
            </a:r>
            <a:r>
              <a:rPr lang="en-US" sz="3300" b="1" i="1" dirty="0" smtClean="0"/>
              <a:t> and drowsiness. </a:t>
            </a:r>
          </a:p>
          <a:p>
            <a:pPr algn="l" rtl="0"/>
            <a:r>
              <a:rPr lang="en-US" sz="3300" b="1" i="1" dirty="0" smtClean="0"/>
              <a:t>Its use </a:t>
            </a:r>
            <a:r>
              <a:rPr lang="en-US" sz="3300" b="1" dirty="0" smtClean="0"/>
              <a:t>is limited due to adverse effects and the need for </a:t>
            </a:r>
            <a:r>
              <a:rPr lang="en-US" sz="3300" b="1" dirty="0" smtClean="0">
                <a:solidFill>
                  <a:srgbClr val="FF0000"/>
                </a:solidFill>
              </a:rPr>
              <a:t>multiple daily doses</a:t>
            </a:r>
            <a:r>
              <a:rPr lang="en-US" sz="3300" b="1" dirty="0" smtClean="0"/>
              <a:t>. </a:t>
            </a:r>
          </a:p>
          <a:p>
            <a:pPr algn="l" rtl="0"/>
            <a:r>
              <a:rPr lang="en-US" sz="3300" b="1" dirty="0" smtClean="0"/>
              <a:t>It is mainly used for management of </a:t>
            </a:r>
            <a:r>
              <a:rPr lang="en-US" sz="3300" b="1" dirty="0" smtClean="0">
                <a:solidFill>
                  <a:srgbClr val="FF0000"/>
                </a:solidFill>
              </a:rPr>
              <a:t>hypertension in pregnancy, because of safety.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A. </a:t>
            </a:r>
            <a:r>
              <a:rPr lang="en-US" b="1" dirty="0" err="1">
                <a:solidFill>
                  <a:srgbClr val="FF0000"/>
                </a:solidFill>
              </a:rPr>
              <a:t>Baroreceptors</a:t>
            </a:r>
            <a:r>
              <a:rPr lang="en-US" b="1" dirty="0">
                <a:solidFill>
                  <a:srgbClr val="FF0000"/>
                </a:solidFill>
              </a:rPr>
              <a:t> and the sympathetic nervous system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/>
              <a:t>A fall </a:t>
            </a:r>
            <a:r>
              <a:rPr lang="en-US" b="1" dirty="0"/>
              <a:t>in blood pressure causes pressure-sensitive neurons (</a:t>
            </a:r>
            <a:r>
              <a:rPr lang="en-US" b="1" dirty="0" err="1" smtClean="0"/>
              <a:t>baroreceptors</a:t>
            </a:r>
            <a:r>
              <a:rPr lang="en-US" b="1" dirty="0" smtClean="0"/>
              <a:t> in </a:t>
            </a:r>
            <a:r>
              <a:rPr lang="en-US" b="1" dirty="0"/>
              <a:t>the aortic arch and carotid sinuses) to send fewer </a:t>
            </a:r>
            <a:r>
              <a:rPr lang="en-US" b="1" dirty="0" smtClean="0"/>
              <a:t>impulses to </a:t>
            </a:r>
            <a:r>
              <a:rPr lang="en-US" b="1" dirty="0"/>
              <a:t>cardiovascular centers in the spinal </a:t>
            </a:r>
            <a:r>
              <a:rPr lang="en-US" b="1" dirty="0" smtClean="0"/>
              <a:t>cord. </a:t>
            </a:r>
          </a:p>
          <a:p>
            <a:pPr algn="l" rtl="0">
              <a:buNone/>
            </a:pPr>
            <a:r>
              <a:rPr lang="en-US" b="1" dirty="0"/>
              <a:t>This prompts a </a:t>
            </a:r>
            <a:r>
              <a:rPr lang="en-US" b="1" dirty="0" smtClean="0"/>
              <a:t>reflex response </a:t>
            </a:r>
            <a:r>
              <a:rPr lang="en-US" b="1" dirty="0"/>
              <a:t>of </a:t>
            </a:r>
            <a:r>
              <a:rPr lang="en-US" b="1" dirty="0" smtClean="0"/>
              <a:t>increased sympathetic </a:t>
            </a:r>
            <a:r>
              <a:rPr lang="en-US" b="1" dirty="0"/>
              <a:t>and decreased parasympathetic</a:t>
            </a:r>
          </a:p>
          <a:p>
            <a:pPr algn="l" rtl="0">
              <a:buNone/>
            </a:pPr>
            <a:r>
              <a:rPr lang="en-US" b="1" dirty="0"/>
              <a:t>output to the heart and vasculature, resulting in </a:t>
            </a:r>
            <a:r>
              <a:rPr lang="en-US" b="1" dirty="0" smtClean="0"/>
              <a:t>vasoconstriction and </a:t>
            </a:r>
            <a:r>
              <a:rPr lang="en-US" b="1" dirty="0"/>
              <a:t>increased cardiac output.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Vasodilators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algn="l" rtl="0"/>
            <a:r>
              <a:rPr lang="en-US" sz="3300" b="1" dirty="0" smtClean="0"/>
              <a:t>Direct-acting smooth muscle relaxants, such as </a:t>
            </a:r>
            <a:r>
              <a:rPr lang="en-US" sz="3300" b="1" i="1" dirty="0" smtClean="0"/>
              <a:t>hydralazine and </a:t>
            </a:r>
            <a:r>
              <a:rPr lang="en-US" sz="3300" b="1" i="1" dirty="0" err="1" smtClean="0"/>
              <a:t>minoxidil</a:t>
            </a:r>
            <a:endParaRPr lang="en-US" sz="3300" b="1" i="1" dirty="0" smtClean="0"/>
          </a:p>
          <a:p>
            <a:pPr algn="l" rtl="0"/>
            <a:r>
              <a:rPr lang="en-US" sz="3300" b="1" dirty="0" smtClean="0">
                <a:solidFill>
                  <a:srgbClr val="FF0000"/>
                </a:solidFill>
              </a:rPr>
              <a:t>Reflexes </a:t>
            </a:r>
            <a:r>
              <a:rPr lang="en-US" sz="3300" b="1" dirty="0" smtClean="0"/>
              <a:t>of increased myocardial contractility, heart rate, and oxygen consumption, prompt angina pectoris, myocardial infarction, or cardiac failure in predisposed individuals</a:t>
            </a:r>
          </a:p>
          <a:p>
            <a:pPr algn="l" rtl="0"/>
            <a:r>
              <a:rPr lang="en-US" sz="3300" b="1" dirty="0" smtClean="0">
                <a:solidFill>
                  <a:srgbClr val="FF0000"/>
                </a:solidFill>
              </a:rPr>
              <a:t>Vasodilators also increase plasma </a:t>
            </a:r>
            <a:r>
              <a:rPr lang="en-US" sz="3300" b="1" dirty="0" err="1" smtClean="0">
                <a:solidFill>
                  <a:srgbClr val="FF0000"/>
                </a:solidFill>
              </a:rPr>
              <a:t>renin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smtClean="0"/>
              <a:t>concentration, resulting in sodium and water retention</a:t>
            </a:r>
            <a:endParaRPr lang="ar-IQ" sz="3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628800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/>
              <a:t>concomitant use of a </a:t>
            </a:r>
            <a:r>
              <a:rPr lang="en-US" sz="3600" b="1" dirty="0" smtClean="0">
                <a:solidFill>
                  <a:srgbClr val="FF0000"/>
                </a:solidFill>
              </a:rPr>
              <a:t>diuretic</a:t>
            </a:r>
            <a:r>
              <a:rPr lang="en-US" sz="3600" b="1" dirty="0" smtClean="0"/>
              <a:t> (to decrease sodium retention) and a </a:t>
            </a:r>
            <a:r>
              <a:rPr lang="en-US" sz="3600" b="1" dirty="0" smtClean="0">
                <a:solidFill>
                  <a:srgbClr val="FF0000"/>
                </a:solidFill>
              </a:rPr>
              <a:t>β-blocker</a:t>
            </a:r>
            <a:r>
              <a:rPr lang="en-US" sz="3600" b="1" dirty="0" smtClean="0"/>
              <a:t> (to balance the reflex tachycardia)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l" rtl="0"/>
            <a:r>
              <a:rPr lang="en-US" sz="3600" b="1" i="1" dirty="0" smtClean="0">
                <a:solidFill>
                  <a:srgbClr val="FF0000"/>
                </a:solidFill>
              </a:rPr>
              <a:t>Hydralazine</a:t>
            </a:r>
            <a:r>
              <a:rPr lang="en-US" sz="3600" b="1" i="1" dirty="0" smtClean="0"/>
              <a:t> is an accepted medication </a:t>
            </a:r>
            <a:r>
              <a:rPr lang="en-US" sz="3600" b="1" dirty="0" smtClean="0"/>
              <a:t>for controlling blood pressure </a:t>
            </a:r>
            <a:r>
              <a:rPr lang="en-US" sz="3600" b="1" dirty="0" smtClean="0">
                <a:solidFill>
                  <a:srgbClr val="FF0000"/>
                </a:solidFill>
              </a:rPr>
              <a:t>in pregnancy-induced hypertension.</a:t>
            </a:r>
          </a:p>
          <a:p>
            <a:pPr algn="l" rtl="0"/>
            <a:r>
              <a:rPr lang="en-US" sz="3600" b="1" dirty="0" smtClean="0"/>
              <a:t>A </a:t>
            </a:r>
            <a:r>
              <a:rPr lang="en-US" sz="3600" b="1" dirty="0" smtClean="0">
                <a:solidFill>
                  <a:srgbClr val="FF0000"/>
                </a:solidFill>
              </a:rPr>
              <a:t>lupus-like syndrome </a:t>
            </a:r>
            <a:r>
              <a:rPr lang="en-US" sz="3600" b="1" dirty="0" smtClean="0"/>
              <a:t>can occur with high dosages of hydralazine, but it is reversible</a:t>
            </a:r>
          </a:p>
          <a:p>
            <a:pPr algn="l" rtl="0"/>
            <a:r>
              <a:rPr lang="en-US" sz="3600" b="1" i="1" dirty="0" smtClean="0">
                <a:solidFill>
                  <a:srgbClr val="FF0000"/>
                </a:solidFill>
              </a:rPr>
              <a:t>Minoxidil</a:t>
            </a:r>
            <a:r>
              <a:rPr lang="en-US" sz="3600" b="1" i="1" dirty="0" smtClean="0"/>
              <a:t> treatment causes </a:t>
            </a:r>
            <a:r>
              <a:rPr lang="en-US" sz="3600" b="1" dirty="0" smtClean="0">
                <a:solidFill>
                  <a:srgbClr val="FF0000"/>
                </a:solidFill>
              </a:rPr>
              <a:t>hypertrichosis</a:t>
            </a:r>
            <a:r>
              <a:rPr lang="en-US" sz="3600" b="1" dirty="0" smtClean="0"/>
              <a:t> (the growth of body hair). </a:t>
            </a:r>
          </a:p>
          <a:p>
            <a:pPr algn="l" rtl="0"/>
            <a:r>
              <a:rPr lang="en-US" sz="3600" b="1" dirty="0" smtClean="0"/>
              <a:t>This drug is used topically to treat male pattern baldness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Stepped Care (</a:t>
            </a:r>
            <a:r>
              <a:rPr lang="en-US" b="1" dirty="0" err="1" smtClean="0">
                <a:solidFill>
                  <a:srgbClr val="FF0000"/>
                </a:solidFill>
              </a:rPr>
              <a:t>Polypharmacy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dirty="0" smtClean="0"/>
              <a:t> </a:t>
            </a:r>
            <a:r>
              <a:rPr lang="en-US" b="1" dirty="0" smtClean="0"/>
              <a:t>Compensatory responses can usually be minimized and toxicity can be reduced by the use of multiple drugs at lower dosages. Drugs are added to a patient’s regimen in stepwise fashion; until adequate blood pressure control has been achieved. </a:t>
            </a:r>
          </a:p>
          <a:p>
            <a:pPr algn="l" rtl="0">
              <a:buNone/>
            </a:pPr>
            <a:r>
              <a:rPr lang="en-US" b="1" dirty="0" smtClean="0"/>
              <a:t>The usual steps include (1) lifestyle measures (salt restriction and weight reduction), (2) diuretics (a </a:t>
            </a:r>
            <a:r>
              <a:rPr lang="en-US" b="1" dirty="0" smtClean="0">
                <a:solidFill>
                  <a:srgbClr val="FF0000"/>
                </a:solidFill>
              </a:rPr>
              <a:t>thiazide</a:t>
            </a:r>
            <a:r>
              <a:rPr lang="en-US" b="1" dirty="0" smtClean="0"/>
              <a:t>), (3) </a:t>
            </a:r>
            <a:r>
              <a:rPr lang="en-US" b="1" dirty="0" smtClean="0">
                <a:solidFill>
                  <a:srgbClr val="FF0000"/>
                </a:solidFill>
              </a:rPr>
              <a:t>ACE inhibitors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ARBs</a:t>
            </a:r>
            <a:r>
              <a:rPr lang="en-US" b="1" dirty="0" smtClean="0"/>
              <a:t>, (4) a </a:t>
            </a:r>
            <a:r>
              <a:rPr lang="en-US" b="1" dirty="0" smtClean="0">
                <a:solidFill>
                  <a:srgbClr val="FF0000"/>
                </a:solidFill>
              </a:rPr>
              <a:t>calcium channel blocker</a:t>
            </a:r>
            <a:r>
              <a:rPr lang="en-US" b="1" dirty="0" smtClean="0"/>
              <a:t> or a </a:t>
            </a:r>
            <a:r>
              <a:rPr lang="en-US" b="1" dirty="0" smtClean="0">
                <a:solidFill>
                  <a:srgbClr val="FF0000"/>
                </a:solidFill>
              </a:rPr>
              <a:t>β blocker</a:t>
            </a:r>
            <a:r>
              <a:rPr lang="en-US" b="1" dirty="0" smtClean="0"/>
              <a:t> or both.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Monotherapy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It has been found in large clinical studies that many patients do well on a single drug (</a:t>
            </a:r>
            <a:r>
              <a:rPr lang="en-US" b="1" dirty="0" err="1" smtClean="0"/>
              <a:t>eg</a:t>
            </a:r>
            <a:r>
              <a:rPr lang="en-US" b="1" dirty="0" smtClean="0"/>
              <a:t>, a</a:t>
            </a:r>
            <a:r>
              <a:rPr lang="en-US" b="1" dirty="0">
                <a:solidFill>
                  <a:prstClr val="black"/>
                </a:solidFill>
              </a:rPr>
              <a:t> thiazide diuretic,</a:t>
            </a:r>
            <a:r>
              <a:rPr lang="en-US" b="1" dirty="0" smtClean="0"/>
              <a:t> ACE inhibitor, calcium channel blocker, or combined α and β blocker). This approach to the treatment of mild and moderate hypertension has become more popular than stepped care because of its simplicity, better patient compliance, and a relatively low incidence of toxicity.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Age and Ethnicity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25658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 smtClean="0"/>
              <a:t>Older patients of most races respond better to diuretics and β blockers than to ACE inhibitors. ACEI for young patients.</a:t>
            </a:r>
          </a:p>
          <a:p>
            <a:pPr algn="l" rtl="0">
              <a:buNone/>
            </a:pPr>
            <a:r>
              <a:rPr lang="en-US" sz="3600" b="1" dirty="0" smtClean="0"/>
              <a:t>African Americans of all ages respond better to diuretics and calcium channel blockers, and they respond less well to ACE inhibitors. There is considerable inter-individual variability in metabolism of β blockers.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Hypertensive Emergency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dirty="0" smtClean="0"/>
              <a:t>Hypertensive emergency (formerly malignant HT) is an accelerated severe HT associated with rising blood pressure and rapidly progressing damage to vessels and end organs. </a:t>
            </a:r>
          </a:p>
          <a:p>
            <a:pPr algn="l" rtl="0">
              <a:buNone/>
            </a:pPr>
            <a:r>
              <a:rPr lang="en-US" b="1" dirty="0" smtClean="0"/>
              <a:t>Management of hypertensive emergency needs urgent hospitalization. Powerful vasodilators (nitroprusside, or </a:t>
            </a:r>
            <a:r>
              <a:rPr lang="en-US" b="1" dirty="0" err="1" smtClean="0"/>
              <a:t>diazoxide</a:t>
            </a:r>
            <a:r>
              <a:rPr lang="en-US" b="1" dirty="0" smtClean="0"/>
              <a:t>) are combined with furosemide and β blockers to lower blood pressure to the (140–160)/(90–110) range promptly (within a few hours). Further reduction is slowly.</a:t>
            </a:r>
            <a:endParaRPr lang="en-US" sz="3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A 45 year-old man started on therapy for HT and developed persistent dry cough. Which drug is most likely responsible?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Lisinopril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Losartan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Nifedipine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Prazosin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Propranolol</a:t>
            </a:r>
            <a:r>
              <a:rPr lang="en-US" b="1" dirty="0" smtClean="0"/>
              <a:t> </a:t>
            </a:r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61703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/>
              <a:t>A 32 year-old woman with HT wishes to become pregnant. Which of the following drugs is absolutely contraindicated in pregnancy?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Lapetalol</a:t>
            </a:r>
            <a:r>
              <a:rPr lang="en-US" b="1" dirty="0" smtClean="0"/>
              <a:t> 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Losartan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Methyldopa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Nifedipine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Hydralazine</a:t>
            </a:r>
            <a:endParaRPr lang="en-US" b="1" dirty="0" smtClean="0"/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B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28592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Which of the following correctly ranks from most active on myocardium to most peripherally active?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Diltiazem</a:t>
            </a:r>
            <a:r>
              <a:rPr lang="en-US" b="1" dirty="0" smtClean="0"/>
              <a:t>, </a:t>
            </a:r>
            <a:r>
              <a:rPr lang="en-US" b="1" dirty="0" err="1" smtClean="0"/>
              <a:t>amlodipine</a:t>
            </a:r>
            <a:r>
              <a:rPr lang="en-US" b="1" dirty="0" smtClean="0"/>
              <a:t>, </a:t>
            </a:r>
            <a:r>
              <a:rPr lang="en-US" b="1" dirty="0" err="1" smtClean="0"/>
              <a:t>verapamil</a:t>
            </a:r>
            <a:endParaRPr lang="en-US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Verapamil</a:t>
            </a:r>
            <a:r>
              <a:rPr lang="en-US" b="1" dirty="0" smtClean="0"/>
              <a:t>, </a:t>
            </a:r>
            <a:r>
              <a:rPr lang="en-US" b="1" dirty="0" err="1" smtClean="0"/>
              <a:t>diltiazem</a:t>
            </a:r>
            <a:r>
              <a:rPr lang="en-US" b="1" dirty="0" smtClean="0"/>
              <a:t>, </a:t>
            </a:r>
            <a:r>
              <a:rPr lang="en-US" b="1" dirty="0" err="1" smtClean="0"/>
              <a:t>amlodipine</a:t>
            </a:r>
            <a:endParaRPr lang="en-US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Nifedipine</a:t>
            </a:r>
            <a:r>
              <a:rPr lang="en-US" b="1" dirty="0" smtClean="0"/>
              <a:t>, </a:t>
            </a:r>
            <a:r>
              <a:rPr lang="en-US" b="1" dirty="0" err="1" smtClean="0"/>
              <a:t>verapamil</a:t>
            </a:r>
            <a:r>
              <a:rPr lang="en-US" b="1" dirty="0" smtClean="0"/>
              <a:t>, </a:t>
            </a:r>
            <a:r>
              <a:rPr lang="en-US" b="1" dirty="0" err="1" smtClean="0"/>
              <a:t>diltiazem</a:t>
            </a:r>
            <a:endParaRPr lang="en-US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Amlodipine</a:t>
            </a:r>
            <a:r>
              <a:rPr lang="en-US" b="1" dirty="0" smtClean="0"/>
              <a:t>, </a:t>
            </a:r>
            <a:r>
              <a:rPr lang="en-US" b="1" dirty="0" err="1" smtClean="0"/>
              <a:t>diltiazem</a:t>
            </a:r>
            <a:r>
              <a:rPr lang="en-US" b="1" dirty="0" smtClean="0"/>
              <a:t>, </a:t>
            </a:r>
            <a:r>
              <a:rPr lang="en-US" b="1" dirty="0" err="1" smtClean="0"/>
              <a:t>verapamil</a:t>
            </a:r>
            <a:endParaRPr lang="en-US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Diltiazem</a:t>
            </a:r>
            <a:r>
              <a:rPr lang="en-US" b="1" dirty="0" smtClean="0"/>
              <a:t>, </a:t>
            </a:r>
            <a:r>
              <a:rPr lang="en-US" b="1" dirty="0" err="1" smtClean="0"/>
              <a:t>verapamil</a:t>
            </a:r>
            <a:r>
              <a:rPr lang="en-US" b="1" dirty="0" smtClean="0"/>
              <a:t>, </a:t>
            </a:r>
            <a:r>
              <a:rPr lang="en-US" b="1" dirty="0" err="1" smtClean="0"/>
              <a:t>nifedipine</a:t>
            </a:r>
            <a:r>
              <a:rPr lang="en-US" b="1" dirty="0" smtClean="0"/>
              <a:t> </a:t>
            </a:r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dirty="0" smtClean="0"/>
              <a:t>A 73-year-old man with history of a recent change in his treatment for moderately severe hypertension is brought to the emergency department because of a fall at home. Which of the following drug is most likely to be the cause?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Metoprolol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Hydrochlorothiazide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Lisinopril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Prazosin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Verapamil</a:t>
            </a:r>
            <a:r>
              <a:rPr lang="en-US" b="1" dirty="0" smtClean="0"/>
              <a:t> </a:t>
            </a:r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B. </a:t>
            </a:r>
            <a:r>
              <a:rPr lang="en-US" b="1" dirty="0" err="1">
                <a:solidFill>
                  <a:srgbClr val="FF0000"/>
                </a:solidFill>
              </a:rPr>
              <a:t>Renin–angiotensin–aldosterone</a:t>
            </a:r>
            <a:r>
              <a:rPr lang="en-US" b="1" dirty="0">
                <a:solidFill>
                  <a:srgbClr val="FF0000"/>
                </a:solidFill>
              </a:rPr>
              <a:t> system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/>
              <a:t>The kidney provides long-term control of blood pressure by altering the blood </a:t>
            </a:r>
            <a:r>
              <a:rPr lang="en-US" sz="3600" b="1" dirty="0" smtClean="0"/>
              <a:t>volume </a:t>
            </a:r>
          </a:p>
          <a:p>
            <a:pPr algn="l" rtl="0">
              <a:buNone/>
            </a:pPr>
            <a:r>
              <a:rPr lang="en-US" sz="3600" b="1" dirty="0" err="1"/>
              <a:t>Baroreceptors</a:t>
            </a:r>
            <a:r>
              <a:rPr lang="en-US" sz="3600" b="1" dirty="0"/>
              <a:t> in the </a:t>
            </a:r>
            <a:r>
              <a:rPr lang="en-US" sz="3600" b="1" dirty="0" smtClean="0"/>
              <a:t>kidney respond </a:t>
            </a:r>
            <a:r>
              <a:rPr lang="en-US" sz="3600" b="1" dirty="0"/>
              <a:t>to reduced arterial pressure (and to </a:t>
            </a:r>
            <a:r>
              <a:rPr lang="en-US" sz="3600" b="1" dirty="0" smtClean="0"/>
              <a:t>sympathetic stimulation </a:t>
            </a:r>
            <a:r>
              <a:rPr lang="en-US" sz="3600" b="1" dirty="0"/>
              <a:t>of β1-adrenoceptors) by releasing the </a:t>
            </a:r>
            <a:r>
              <a:rPr lang="en-US" sz="3600" b="1" dirty="0" smtClean="0"/>
              <a:t>enzyme </a:t>
            </a:r>
            <a:r>
              <a:rPr lang="en-US" sz="3600" b="1" dirty="0" err="1" smtClean="0"/>
              <a:t>renin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32859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/>
              <a:t>A 58 year old female reports swelling in her feet that began shortly after she started </a:t>
            </a:r>
            <a:r>
              <a:rPr lang="en-US" b="1" dirty="0" err="1" smtClean="0"/>
              <a:t>antihyprtensive</a:t>
            </a:r>
            <a:r>
              <a:rPr lang="en-US" b="1" dirty="0" smtClean="0"/>
              <a:t> treatment. Which is most likely to cause peripheral edema?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Metoprolol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Lisinopril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Nifedipine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Hydralazine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Prazosin</a:t>
            </a:r>
            <a:endParaRPr lang="en-US" b="1" dirty="0" smtClean="0"/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b="1" dirty="0" smtClean="0"/>
              <a:t>Which one of the following is characteristic of </a:t>
            </a:r>
            <a:r>
              <a:rPr lang="en-US" b="1" dirty="0" err="1" smtClean="0"/>
              <a:t>nifedipine</a:t>
            </a:r>
            <a:r>
              <a:rPr lang="en-US" b="1" dirty="0" smtClean="0"/>
              <a:t> treatment in patients with essential hypertension?</a:t>
            </a:r>
          </a:p>
          <a:p>
            <a:pPr algn="l" rtl="0">
              <a:buNone/>
            </a:pPr>
            <a:r>
              <a:rPr lang="en-US" b="1" dirty="0" smtClean="0"/>
              <a:t>(A) Competitively blocks </a:t>
            </a:r>
            <a:r>
              <a:rPr lang="en-US" b="1" dirty="0" err="1" smtClean="0"/>
              <a:t>angiotensin</a:t>
            </a:r>
            <a:r>
              <a:rPr lang="en-US" b="1" dirty="0" smtClean="0"/>
              <a:t> II at its receptor</a:t>
            </a:r>
          </a:p>
          <a:p>
            <a:pPr algn="l" rtl="0">
              <a:buNone/>
            </a:pPr>
            <a:r>
              <a:rPr lang="en-US" b="1" dirty="0" smtClean="0"/>
              <a:t>(B) Decreases calcium efflux from skeletal muscle</a:t>
            </a:r>
          </a:p>
          <a:p>
            <a:pPr algn="l" rtl="0">
              <a:buNone/>
            </a:pPr>
            <a:r>
              <a:rPr lang="en-US" b="1" dirty="0" smtClean="0"/>
              <a:t>(C) Decreases </a:t>
            </a:r>
            <a:r>
              <a:rPr lang="en-US" b="1" dirty="0" err="1" smtClean="0"/>
              <a:t>renin</a:t>
            </a:r>
            <a:r>
              <a:rPr lang="en-US" b="1" dirty="0" smtClean="0"/>
              <a:t> concentration in the blood</a:t>
            </a:r>
          </a:p>
          <a:p>
            <a:pPr algn="l" rtl="0">
              <a:buNone/>
            </a:pPr>
            <a:r>
              <a:rPr lang="en-US" b="1" dirty="0" smtClean="0"/>
              <a:t>(D) Decreases calcium influx into smooth muscle</a:t>
            </a:r>
          </a:p>
          <a:p>
            <a:pPr algn="l" rtl="0">
              <a:buNone/>
            </a:pPr>
            <a:r>
              <a:rPr lang="en-US" b="1" dirty="0" smtClean="0"/>
              <a:t>(E) Increases calcium excretion in the urine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3900" b="1" dirty="0" err="1" smtClean="0"/>
              <a:t>Renin</a:t>
            </a:r>
            <a:r>
              <a:rPr lang="en-US" sz="3900" b="1" dirty="0" smtClean="0"/>
              <a:t> converts </a:t>
            </a:r>
            <a:r>
              <a:rPr lang="en-US" sz="3900" b="1" dirty="0" err="1" smtClean="0"/>
              <a:t>angiotensinogen</a:t>
            </a:r>
            <a:r>
              <a:rPr lang="en-US" sz="3900" b="1" dirty="0" smtClean="0"/>
              <a:t> to </a:t>
            </a:r>
            <a:r>
              <a:rPr lang="en-US" sz="3900" b="1" dirty="0" err="1" smtClean="0"/>
              <a:t>angiotensin</a:t>
            </a:r>
            <a:r>
              <a:rPr lang="en-US" sz="3900" b="1" dirty="0" smtClean="0"/>
              <a:t> I, which is converted in turn to </a:t>
            </a:r>
            <a:r>
              <a:rPr lang="en-US" sz="3900" b="1" dirty="0" err="1" smtClean="0"/>
              <a:t>angiotensin</a:t>
            </a:r>
            <a:r>
              <a:rPr lang="en-US" sz="3900" b="1" dirty="0" smtClean="0"/>
              <a:t> II, in the presence of </a:t>
            </a:r>
            <a:r>
              <a:rPr lang="en-US" sz="3900" b="1" dirty="0" err="1" smtClean="0"/>
              <a:t>angiotensin</a:t>
            </a:r>
            <a:r>
              <a:rPr lang="en-US" sz="3900" b="1" dirty="0" smtClean="0"/>
              <a:t> converting enzyme (ACE). </a:t>
            </a:r>
            <a:r>
              <a:rPr lang="en-US" sz="3900" b="1" dirty="0" err="1" smtClean="0"/>
              <a:t>Angiotensin</a:t>
            </a:r>
            <a:r>
              <a:rPr lang="en-US" sz="3900" b="1" dirty="0" smtClean="0"/>
              <a:t> II is a potent circulating vasoconstrictor, constricting both arterioles and veins, resulting in an increase in blood pressure. </a:t>
            </a:r>
          </a:p>
          <a:p>
            <a:pPr algn="l" rtl="0"/>
            <a:r>
              <a:rPr lang="en-US" sz="3900" b="1" dirty="0" err="1" smtClean="0"/>
              <a:t>Angiotensin</a:t>
            </a:r>
            <a:r>
              <a:rPr lang="en-US" sz="3900" b="1" dirty="0" smtClean="0"/>
              <a:t> II stimulates </a:t>
            </a:r>
            <a:r>
              <a:rPr lang="en-US" sz="3900" b="1" dirty="0" err="1" smtClean="0"/>
              <a:t>aldosterone</a:t>
            </a:r>
            <a:r>
              <a:rPr lang="en-US" sz="3900" b="1" dirty="0" smtClean="0"/>
              <a:t> secretion, leading to increased renal sodium </a:t>
            </a:r>
            <a:r>
              <a:rPr lang="en-US" sz="3900" b="1" dirty="0" err="1" smtClean="0"/>
              <a:t>reabsorption</a:t>
            </a:r>
            <a:r>
              <a:rPr lang="en-US" sz="3900" b="1" dirty="0" smtClean="0"/>
              <a:t> and increased blood volume, which contribute to a further increase in blood pressure</a:t>
            </a:r>
            <a:endParaRPr lang="ar-IQ" sz="3900" b="1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Treatment Strategies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8457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/>
              <a:t>G</a:t>
            </a:r>
            <a:r>
              <a:rPr lang="en-US" sz="3600" b="1" dirty="0" smtClean="0"/>
              <a:t>oal for </a:t>
            </a:r>
            <a:r>
              <a:rPr lang="en-US" sz="3600" b="1" dirty="0"/>
              <a:t>treating </a:t>
            </a:r>
            <a:r>
              <a:rPr lang="en-US" sz="3600" b="1" dirty="0" smtClean="0"/>
              <a:t>HT is: </a:t>
            </a:r>
            <a:r>
              <a:rPr lang="en-US" sz="3600" b="1" dirty="0"/>
              <a:t>a </a:t>
            </a:r>
            <a:r>
              <a:rPr lang="en-US" sz="3600" b="1" dirty="0" smtClean="0"/>
              <a:t>systolic blood </a:t>
            </a:r>
            <a:r>
              <a:rPr lang="en-US" sz="3600" b="1" dirty="0"/>
              <a:t>pressure of less than 130 mm Hg </a:t>
            </a:r>
            <a:r>
              <a:rPr lang="en-US" sz="3600" b="1" dirty="0" smtClean="0"/>
              <a:t>and a diastolic BP </a:t>
            </a:r>
            <a:r>
              <a:rPr lang="en-US" sz="3600" b="1" dirty="0"/>
              <a:t>of less than 80 mm </a:t>
            </a:r>
            <a:r>
              <a:rPr lang="en-US" sz="3600" b="1" dirty="0" smtClean="0"/>
              <a:t>Hg </a:t>
            </a:r>
          </a:p>
          <a:p>
            <a:pPr algn="l" rtl="0">
              <a:buNone/>
            </a:pPr>
            <a:r>
              <a:rPr lang="en-US" sz="3600" b="1" dirty="0"/>
              <a:t>Current recommendations are to initiate therapy </a:t>
            </a:r>
            <a:r>
              <a:rPr lang="en-US" sz="3600" b="1" dirty="0" smtClean="0"/>
              <a:t>with</a:t>
            </a:r>
            <a:r>
              <a:rPr lang="ar-IQ" sz="3600" b="1" dirty="0" smtClean="0"/>
              <a:t> </a:t>
            </a:r>
            <a:r>
              <a:rPr lang="en-US" sz="3600" b="1" dirty="0"/>
              <a:t> </a:t>
            </a:r>
            <a:r>
              <a:rPr lang="en-US" sz="3600" b="1" dirty="0" smtClean="0"/>
              <a:t>first line (</a:t>
            </a:r>
            <a:r>
              <a:rPr lang="en-US" sz="3600" b="1" dirty="0">
                <a:solidFill>
                  <a:srgbClr val="FF0000"/>
                </a:solidFill>
              </a:rPr>
              <a:t>ABCD</a:t>
            </a:r>
            <a:r>
              <a:rPr lang="en-US" sz="3600" b="1" dirty="0"/>
              <a:t>): </a:t>
            </a:r>
            <a:r>
              <a:rPr lang="en-US" sz="3600" b="1" dirty="0">
                <a:solidFill>
                  <a:srgbClr val="FF0000"/>
                </a:solidFill>
              </a:rPr>
              <a:t>A</a:t>
            </a:r>
            <a:r>
              <a:rPr lang="en-US" sz="3600" b="1" dirty="0"/>
              <a:t>CE </a:t>
            </a:r>
            <a:r>
              <a:rPr lang="en-US" sz="3600" b="1" dirty="0" smtClean="0"/>
              <a:t>inhibitors or </a:t>
            </a:r>
            <a:r>
              <a:rPr lang="en-US" sz="3600" b="1" dirty="0">
                <a:solidFill>
                  <a:srgbClr val="FF0000"/>
                </a:solidFill>
              </a:rPr>
              <a:t>a</a:t>
            </a:r>
            <a:r>
              <a:rPr lang="en-US" sz="3600" b="1" dirty="0"/>
              <a:t>ngiotensin receptor blocker (ARB</a:t>
            </a:r>
            <a:r>
              <a:rPr lang="en-US" sz="3600" b="1" dirty="0" smtClean="0"/>
              <a:t>), </a:t>
            </a:r>
            <a:r>
              <a:rPr lang="el-GR" sz="3600" b="1" dirty="0" smtClean="0">
                <a:solidFill>
                  <a:srgbClr val="FF0000"/>
                </a:solidFill>
              </a:rPr>
              <a:t>β</a:t>
            </a:r>
            <a:r>
              <a:rPr lang="en-US" sz="3600" b="1" dirty="0" smtClean="0"/>
              <a:t> blockers, 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/>
              <a:t>alcium channel </a:t>
            </a:r>
            <a:r>
              <a:rPr lang="en-US" sz="3600" b="1" dirty="0" smtClean="0"/>
              <a:t>blocker, and </a:t>
            </a:r>
            <a:r>
              <a:rPr lang="en-US" sz="3600" b="1" dirty="0">
                <a:solidFill>
                  <a:srgbClr val="FF0000"/>
                </a:solidFill>
              </a:rPr>
              <a:t>d</a:t>
            </a:r>
            <a:r>
              <a:rPr lang="en-US" sz="3600" b="1" dirty="0"/>
              <a:t>iuretic </a:t>
            </a:r>
            <a:r>
              <a:rPr lang="en-US" sz="3600" b="1" dirty="0" smtClean="0"/>
              <a:t>(thiazide)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Compensation for reducing BP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especially in vasodilators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Reflex tachycardia &amp; retention of salt &amp; water </a:t>
            </a:r>
          </a:p>
          <a:p>
            <a:pPr algn="l" rtl="0">
              <a:buNone/>
            </a:pPr>
            <a:r>
              <a:rPr lang="en-US" b="1" dirty="0" smtClean="0"/>
              <a:t>Unfortunately, the baroreceptor reflex and the renin response are reset to maintain the higher BP. As a result, they respond to a therapeutically lowered BP with compensatory homeostatic responses, which may be significant. These compensatory responses can be counteracted with β blockers and diuretics or </a:t>
            </a:r>
            <a:r>
              <a:rPr lang="en-US" b="1" dirty="0" err="1" smtClean="0"/>
              <a:t>angiotensin</a:t>
            </a:r>
            <a:r>
              <a:rPr lang="en-US" b="1" dirty="0" smtClean="0"/>
              <a:t> antagonists. </a:t>
            </a:r>
            <a:endParaRPr lang="ar-IQ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Diuretics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600" b="1" dirty="0">
                <a:solidFill>
                  <a:srgbClr val="FF0000"/>
                </a:solidFill>
              </a:rPr>
              <a:t>A. </a:t>
            </a:r>
            <a:r>
              <a:rPr lang="en-US" sz="3600" b="1" dirty="0" err="1">
                <a:solidFill>
                  <a:srgbClr val="FF0000"/>
                </a:solidFill>
              </a:rPr>
              <a:t>Thiazide</a:t>
            </a:r>
            <a:r>
              <a:rPr lang="en-US" sz="3600" b="1" dirty="0">
                <a:solidFill>
                  <a:srgbClr val="FF0000"/>
                </a:solidFill>
              </a:rPr>
              <a:t> diuretics</a:t>
            </a:r>
          </a:p>
          <a:p>
            <a:pPr algn="l" rtl="0">
              <a:buNone/>
            </a:pPr>
            <a:r>
              <a:rPr lang="en-US" b="1" dirty="0"/>
              <a:t>S</a:t>
            </a:r>
            <a:r>
              <a:rPr lang="en-US" b="1" dirty="0" smtClean="0"/>
              <a:t>uch </a:t>
            </a:r>
            <a:r>
              <a:rPr lang="en-US" b="1" dirty="0"/>
              <a:t>as </a:t>
            </a:r>
            <a:r>
              <a:rPr lang="en-US" b="1" i="1" dirty="0"/>
              <a:t>hydrochlorothiazide </a:t>
            </a:r>
            <a:r>
              <a:rPr lang="en-US" b="1" i="1" dirty="0" smtClean="0"/>
              <a:t>and </a:t>
            </a:r>
            <a:r>
              <a:rPr lang="en-US" b="1" i="1" dirty="0" err="1"/>
              <a:t>chlorthalidone</a:t>
            </a:r>
            <a:r>
              <a:rPr lang="en-US" b="1" i="1" dirty="0"/>
              <a:t> </a:t>
            </a:r>
            <a:r>
              <a:rPr lang="en-US" b="1" dirty="0" smtClean="0"/>
              <a:t> </a:t>
            </a:r>
            <a:r>
              <a:rPr lang="en-US" b="1" dirty="0"/>
              <a:t>lower blood pressure initially by increasing sodium and water </a:t>
            </a:r>
            <a:r>
              <a:rPr lang="en-US" b="1" dirty="0" smtClean="0"/>
              <a:t>excretion. </a:t>
            </a:r>
            <a:r>
              <a:rPr lang="en-US" b="1" dirty="0"/>
              <a:t>With </a:t>
            </a:r>
            <a:r>
              <a:rPr lang="en-US" b="1" dirty="0" smtClean="0"/>
              <a:t>long-term treatment</a:t>
            </a:r>
            <a:r>
              <a:rPr lang="en-US" b="1" dirty="0"/>
              <a:t>, plasma volume approaches a normal value, but a </a:t>
            </a:r>
            <a:r>
              <a:rPr lang="en-US" b="1" dirty="0" err="1"/>
              <a:t>hypotensive</a:t>
            </a:r>
            <a:r>
              <a:rPr lang="en-US" b="1" dirty="0"/>
              <a:t> effect persists that is related to a decrease </a:t>
            </a:r>
            <a:r>
              <a:rPr lang="en-US" b="1" dirty="0" smtClean="0"/>
              <a:t>in peripheral resistance </a:t>
            </a:r>
          </a:p>
          <a:p>
            <a:pPr algn="l" rtl="0">
              <a:buNone/>
            </a:pPr>
            <a:r>
              <a:rPr lang="en-US" sz="3600" b="1" dirty="0">
                <a:solidFill>
                  <a:srgbClr val="FF0000"/>
                </a:solidFill>
              </a:rPr>
              <a:t>B. Loop </a:t>
            </a:r>
            <a:r>
              <a:rPr lang="en-US" sz="3600" b="1" dirty="0" smtClean="0">
                <a:solidFill>
                  <a:srgbClr val="FF0000"/>
                </a:solidFill>
              </a:rPr>
              <a:t>diuretics </a:t>
            </a:r>
          </a:p>
          <a:p>
            <a:pPr algn="l" rtl="0">
              <a:buNone/>
            </a:pPr>
            <a:r>
              <a:rPr lang="en-US" b="1" dirty="0"/>
              <a:t>These agents are rarely used alone to </a:t>
            </a:r>
            <a:r>
              <a:rPr lang="en-US" b="1" dirty="0" smtClean="0"/>
              <a:t>treat hypertension</a:t>
            </a:r>
            <a:r>
              <a:rPr lang="en-US" b="1" dirty="0"/>
              <a:t>, but they are commonly used </a:t>
            </a:r>
            <a:r>
              <a:rPr lang="en-US" b="1" dirty="0" smtClean="0"/>
              <a:t>to manage </a:t>
            </a:r>
            <a:r>
              <a:rPr lang="en-US" b="1" dirty="0"/>
              <a:t>symptoms of heart failure and edema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C. Potassium-sparing diuretics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3600" b="1" dirty="0"/>
              <a:t>Potassium-sparing diuretics </a:t>
            </a:r>
            <a:r>
              <a:rPr lang="en-US" sz="3600" b="1" dirty="0" smtClean="0"/>
              <a:t>like spironolactone are </a:t>
            </a:r>
            <a:r>
              <a:rPr lang="en-US" sz="3600" b="1" dirty="0"/>
              <a:t>sometimes used in combination with loop diuretics and thiazides to reduce </a:t>
            </a:r>
            <a:r>
              <a:rPr lang="en-US" sz="3600" b="1" dirty="0" smtClean="0"/>
              <a:t>the amount </a:t>
            </a:r>
            <a:r>
              <a:rPr lang="en-US" sz="3600" b="1" dirty="0"/>
              <a:t>of potassium loss induced by these </a:t>
            </a:r>
            <a:r>
              <a:rPr lang="en-US" sz="3600" b="1" dirty="0" smtClean="0"/>
              <a:t>diuretics.</a:t>
            </a:r>
          </a:p>
          <a:p>
            <a:pPr algn="l" rtl="0">
              <a:buNone/>
            </a:pPr>
            <a:r>
              <a:rPr lang="en-US" sz="3600" b="1" dirty="0" smtClean="0"/>
              <a:t>Spironolactone has an important role in </a:t>
            </a:r>
            <a:r>
              <a:rPr lang="en-US" sz="3600" b="1" dirty="0"/>
              <a:t>resistant hypertension (3 or more drugs</a:t>
            </a:r>
            <a:r>
              <a:rPr lang="en-US" sz="3600" b="1" dirty="0" smtClean="0"/>
              <a:t>).</a:t>
            </a:r>
          </a:p>
          <a:p>
            <a:pPr algn="l" rtl="0">
              <a:buNone/>
            </a:pPr>
            <a:r>
              <a:rPr lang="en-US" sz="3600" b="1" dirty="0" smtClean="0"/>
              <a:t>Main side effect is hyperkalemia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2315</Words>
  <Application>Microsoft Office PowerPoint</Application>
  <PresentationFormat>On-screen Show (4:3)</PresentationFormat>
  <Paragraphs>178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LiberationSerif</vt:lpstr>
      <vt:lpstr>Times New Roman</vt:lpstr>
      <vt:lpstr>سمة Office</vt:lpstr>
      <vt:lpstr>Antihypertensives</vt:lpstr>
      <vt:lpstr>MECHANISMS FOR CONTROLLING BLOOD PRESSURE</vt:lpstr>
      <vt:lpstr>A. Baroreceptors and the sympathetic nervous system</vt:lpstr>
      <vt:lpstr>B. Renin–angiotensin–aldosterone system</vt:lpstr>
      <vt:lpstr>PowerPoint Presentation</vt:lpstr>
      <vt:lpstr>Treatment Strategies</vt:lpstr>
      <vt:lpstr>Compensation for reducing BP especially in vasodilators </vt:lpstr>
      <vt:lpstr>Diuretics</vt:lpstr>
      <vt:lpstr>C. Potassium-sparing diuretics</vt:lpstr>
      <vt:lpstr>β-Adrenoceptor Blocking Agents</vt:lpstr>
      <vt:lpstr>Nebivolol  is a selective blocker of β1 receptors, but also increases the production of nitric oxide, leading to vasodilation</vt:lpstr>
      <vt:lpstr>ACE Inhibitors</vt:lpstr>
      <vt:lpstr> Mechanism of Action </vt:lpstr>
      <vt:lpstr>PowerPoint Presentation</vt:lpstr>
      <vt:lpstr> </vt:lpstr>
      <vt:lpstr>Therapeutic uses</vt:lpstr>
      <vt:lpstr>ACE inhibitors are a standard in the care of a patient following a myocardial infarction and first-line in treatment of patients with systolic dysfunction. </vt:lpstr>
      <vt:lpstr>Pharmacokinetics</vt:lpstr>
      <vt:lpstr>Adverse effects</vt:lpstr>
      <vt:lpstr>Angiotensin II Receptor Blockers</vt:lpstr>
      <vt:lpstr>ARBs do not increase bradykinin levels</vt:lpstr>
      <vt:lpstr>Renin Inhibitor</vt:lpstr>
      <vt:lpstr> </vt:lpstr>
      <vt:lpstr>Calcium Channel Blockers</vt:lpstr>
      <vt:lpstr>Verapamil has significant effects on cardiac smooth muscle cells (-ve inotropic) </vt:lpstr>
      <vt:lpstr>  Dihydropyridines CCB</vt:lpstr>
      <vt:lpstr>Adverse effects of CCB</vt:lpstr>
      <vt:lpstr>α-ADRENOCEPTOR–BLOCKING AGENTS</vt:lpstr>
      <vt:lpstr>Methyldopa</vt:lpstr>
      <vt:lpstr>Vasodilators</vt:lpstr>
      <vt:lpstr>concomitant use of a diuretic (to decrease sodium retention) and a β-blocker (to balance the reflex tachycardia)</vt:lpstr>
      <vt:lpstr>Stepped Care (Polypharmacy)</vt:lpstr>
      <vt:lpstr>Monotherapy</vt:lpstr>
      <vt:lpstr>Age and Ethnicity</vt:lpstr>
      <vt:lpstr>Hypertensive Emergency</vt:lpstr>
      <vt:lpstr>MCQ</vt:lpstr>
      <vt:lpstr>MCQ</vt:lpstr>
      <vt:lpstr>MCQ</vt:lpstr>
      <vt:lpstr>MCQ</vt:lpstr>
      <vt:lpstr>MCQ</vt:lpstr>
      <vt:lpstr>MCQ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Antihypertensives</dc:title>
  <dc:creator>Maher</dc:creator>
  <cp:lastModifiedBy>AL-NABAA</cp:lastModifiedBy>
  <cp:revision>100</cp:revision>
  <dcterms:created xsi:type="dcterms:W3CDTF">2022-02-06T18:40:48Z</dcterms:created>
  <dcterms:modified xsi:type="dcterms:W3CDTF">2023-10-28T23:17:57Z</dcterms:modified>
</cp:coreProperties>
</file>